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4" r:id="rId2"/>
    <p:sldId id="297" r:id="rId3"/>
    <p:sldId id="312" r:id="rId4"/>
    <p:sldId id="298" r:id="rId5"/>
    <p:sldId id="313" r:id="rId6"/>
    <p:sldId id="314" r:id="rId7"/>
    <p:sldId id="316" r:id="rId8"/>
    <p:sldId id="318" r:id="rId9"/>
    <p:sldId id="319" r:id="rId10"/>
    <p:sldId id="320" r:id="rId11"/>
    <p:sldId id="323" r:id="rId12"/>
    <p:sldId id="324" r:id="rId13"/>
    <p:sldId id="325" r:id="rId14"/>
    <p:sldId id="326" r:id="rId15"/>
    <p:sldId id="295"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6327" autoAdjust="0"/>
  </p:normalViewPr>
  <p:slideViewPr>
    <p:cSldViewPr snapToGrid="0">
      <p:cViewPr varScale="1">
        <p:scale>
          <a:sx n="72" d="100"/>
          <a:sy n="72" d="100"/>
        </p:scale>
        <p:origin x="630" y="5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0BBA-561B-CF4B-9147-1B2ECB4F9FB1}" type="datetimeFigureOut">
              <a:rPr lang="sv-SE" smtClean="0"/>
              <a:t>2024-03-14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CFFEC-ABAE-024D-AE90-AA08E34DD30A}" type="slidenum">
              <a:rPr lang="sv-SE" smtClean="0"/>
              <a:t>‹#›</a:t>
            </a:fld>
            <a:endParaRPr lang="sv-SE"/>
          </a:p>
        </p:txBody>
      </p:sp>
    </p:spTree>
    <p:extLst>
      <p:ext uri="{BB962C8B-B14F-4D97-AF65-F5344CB8AC3E}">
        <p14:creationId xmlns:p14="http://schemas.microsoft.com/office/powerpoint/2010/main" val="380139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IF Metall? Vad har vi med arbetsplatsen att göra och hur kommer det sig att vi har inflytande här?</a:t>
            </a:r>
          </a:p>
          <a:p>
            <a:r>
              <a:rPr lang="sv-SE" dirty="0"/>
              <a:t>Hur kommer det sig att ni kan sitta här på betald arbetstid och få information om facket och era rättigheter?</a:t>
            </a:r>
          </a:p>
          <a:p>
            <a:r>
              <a:rPr lang="sv-SE" dirty="0"/>
              <a:t>Varför behövs facket överhuvudtaget?</a:t>
            </a:r>
          </a:p>
          <a:p>
            <a:endParaRPr lang="sv-SE" dirty="0"/>
          </a:p>
          <a:p>
            <a:r>
              <a:rPr lang="sv-SE" dirty="0"/>
              <a:t>Det kanske ni undrar och det hoppas jag att ni fått svar på när introduktionen är klar.</a:t>
            </a:r>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a:t>
            </a:fld>
            <a:endParaRPr lang="sv-SE"/>
          </a:p>
        </p:txBody>
      </p:sp>
    </p:spTree>
    <p:extLst>
      <p:ext uri="{BB962C8B-B14F-4D97-AF65-F5344CB8AC3E}">
        <p14:creationId xmlns:p14="http://schemas.microsoft.com/office/powerpoint/2010/main" val="416587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vad innebär</a:t>
            </a:r>
            <a:r>
              <a:rPr lang="sv-SE" baseline="0" dirty="0"/>
              <a:t> ett medlemskap?</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11</a:t>
            </a:fld>
            <a:endParaRPr lang="sv-SE"/>
          </a:p>
        </p:txBody>
      </p:sp>
    </p:spTree>
    <p:extLst>
      <p:ext uri="{BB962C8B-B14F-4D97-AF65-F5344CB8AC3E}">
        <p14:creationId xmlns:p14="http://schemas.microsoft.com/office/powerpoint/2010/main" val="88139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B050"/>
                </a:solidFill>
                <a:latin typeface="Times New Roman"/>
                <a:ea typeface="Calibri"/>
                <a:cs typeface="Times New Roman"/>
              </a:rPr>
              <a:t>Som medlem i IF Metall Borås betalar du 1,5 procent i medlemsavgift. Av avgiften går en del till förbundet, en del till a-kassan och en del till avdelningen. Lägsta medlemsavgift per månad är 230 kronor och högsta medlemsavgift per månad är 633 kronor.</a:t>
            </a:r>
          </a:p>
          <a:p>
            <a:r>
              <a:rPr lang="sv-SE" dirty="0"/>
              <a:t>En stor del av din avgift</a:t>
            </a:r>
            <a:r>
              <a:rPr lang="sv-SE" baseline="0" dirty="0"/>
              <a:t> går till A-kassan, men den största delen går till den lokala verksamheten i IF Metall Borås. Den används för att det ska finnas regionala skyddsombud, ombudsmän, utbildningar för förtroendevalda och medlemmar.</a:t>
            </a:r>
          </a:p>
          <a:p>
            <a:r>
              <a:rPr lang="sv-SE" baseline="0" dirty="0"/>
              <a:t>Helt enkelt för att finnas där för vår medlemmar när det behövs. Sedan går mindre delar till IF Metall centralt för kostnader kring spetsutbildningar, centrala förhandlingar och försäkringar bland annat.</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12</a:t>
            </a:fld>
            <a:endParaRPr lang="sv-SE"/>
          </a:p>
        </p:txBody>
      </p:sp>
    </p:spTree>
    <p:extLst>
      <p:ext uri="{BB962C8B-B14F-4D97-AF65-F5344CB8AC3E}">
        <p14:creationId xmlns:p14="http://schemas.microsoft.com/office/powerpoint/2010/main" val="82317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först när vi har många medlemmar som</a:t>
            </a:r>
            <a:r>
              <a:rPr lang="sv-SE" baseline="0" dirty="0"/>
              <a:t> vi är starka nog att teckna bra avtal. Detta gäller både på arbetsplatsen och i IF Metall som stort.</a:t>
            </a:r>
          </a:p>
          <a:p>
            <a:r>
              <a:rPr lang="sv-SE" baseline="0" dirty="0"/>
              <a:t>När avtalet väl är på plats så är det bara som medlem man kan kräva en ersättning som arbetsgivaren inte betalt ut, att visstidsanställningen inte får brytas i förtid m.m.</a:t>
            </a:r>
          </a:p>
          <a:p>
            <a:r>
              <a:rPr lang="sv-SE" baseline="0" dirty="0"/>
              <a:t>Behövs det så går klubb/avdelning in och förhandlar och hävdar lag och avtal.</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13</a:t>
            </a:fld>
            <a:endParaRPr lang="sv-SE"/>
          </a:p>
        </p:txBody>
      </p:sp>
    </p:spTree>
    <p:extLst>
      <p:ext uri="{BB962C8B-B14F-4D97-AF65-F5344CB8AC3E}">
        <p14:creationId xmlns:p14="http://schemas.microsoft.com/office/powerpoint/2010/main" val="163632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Har ni några</a:t>
            </a:r>
            <a:r>
              <a:rPr lang="sv-SE" baseline="0" dirty="0"/>
              <a:t> frågor eller funderingar?</a:t>
            </a:r>
          </a:p>
          <a:p>
            <a:endParaRPr lang="sv-SE" baseline="0" dirty="0"/>
          </a:p>
          <a:p>
            <a:r>
              <a:rPr lang="sv-SE" baseline="0" dirty="0"/>
              <a:t>Jag hoppas att det varit givande, och tveka inte at höra av er om ni undrar något eller behöver hjälp i en facklig fråga.</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14</a:t>
            </a:fld>
            <a:endParaRPr lang="sv-SE"/>
          </a:p>
        </p:txBody>
      </p:sp>
    </p:spTree>
    <p:extLst>
      <p:ext uri="{BB962C8B-B14F-4D97-AF65-F5344CB8AC3E}">
        <p14:creationId xmlns:p14="http://schemas.microsoft.com/office/powerpoint/2010/main" val="247375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vi gå igenom</a:t>
            </a:r>
            <a:r>
              <a:rPr lang="sv-SE" baseline="0" dirty="0"/>
              <a:t> kollektivavtalet – fackets viktigaste verktyg.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Kollektivavtalet är framförhandlat mellan IF Metall och aktuell arbetsgivarförening.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3</a:t>
            </a:fld>
            <a:endParaRPr lang="sv-SE"/>
          </a:p>
        </p:txBody>
      </p:sp>
    </p:spTree>
    <p:extLst>
      <p:ext uri="{BB962C8B-B14F-4D97-AF65-F5344CB8AC3E}">
        <p14:creationId xmlns:p14="http://schemas.microsoft.com/office/powerpoint/2010/main" val="340882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Tryck på att </a:t>
            </a:r>
            <a:r>
              <a:rPr lang="sv-SE" u="sng" dirty="0"/>
              <a:t>utan kollektivavtal </a:t>
            </a:r>
            <a:r>
              <a:rPr lang="sv-SE" dirty="0"/>
              <a:t>kan arbetsgivaren ge dem sämre anställningsformer</a:t>
            </a:r>
            <a:r>
              <a:rPr lang="sv-SE" baseline="0" dirty="0"/>
              <a:t> som visstid upp till 24 månader, behovsanställning, timanställning</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4</a:t>
            </a:fld>
            <a:endParaRPr lang="sv-SE"/>
          </a:p>
        </p:txBody>
      </p:sp>
    </p:spTree>
    <p:extLst>
      <p:ext uri="{BB962C8B-B14F-4D97-AF65-F5344CB8AC3E}">
        <p14:creationId xmlns:p14="http://schemas.microsoft.com/office/powerpoint/2010/main" val="425246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Olika branscher har olika avtal, om</a:t>
            </a:r>
            <a:r>
              <a:rPr lang="sv-SE" baseline="0" dirty="0"/>
              <a:t> du arbetar med tillverkning av glas så har du inte samma avtal som den som monterar bilar, men ni är med i samma förbund.</a:t>
            </a:r>
          </a:p>
          <a:p>
            <a:r>
              <a:rPr lang="sv-SE" baseline="0" dirty="0"/>
              <a:t>Kollektivavtal gäller bara en viss period och under den perioden är facket och arbetsgivarna överens om vad som ska gälla angående ersättningar, hur arbetstid kan förläggas, försäkringar och mycket mer.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5</a:t>
            </a:fld>
            <a:endParaRPr lang="sv-SE"/>
          </a:p>
        </p:txBody>
      </p:sp>
    </p:spTree>
    <p:extLst>
      <p:ext uri="{BB962C8B-B14F-4D97-AF65-F5344CB8AC3E}">
        <p14:creationId xmlns:p14="http://schemas.microsoft.com/office/powerpoint/2010/main" val="412854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Är man inte medlem och inte har avtal på arbetsplatsen så har man ingen har ingen garanterad lönenivå, bara </a:t>
            </a:r>
            <a:r>
              <a:rPr lang="sv-SE" baseline="0" dirty="0" err="1"/>
              <a:t>lagnivån</a:t>
            </a:r>
            <a:r>
              <a:rPr lang="sv-SE" baseline="0" dirty="0"/>
              <a:t> när det gäller anställningsskydd, sjuklön, semesterdagar m.m. men ingen som kan hjälpa dem om arbetsgivaren inte följer lagarna.</a:t>
            </a:r>
          </a:p>
          <a:p>
            <a:r>
              <a:rPr lang="sv-SE" baseline="0" dirty="0"/>
              <a:t>En medlem utan kollektivavtal får hjälp att få ut det lagen ger. Den har även fackets försäkringar som inkomstbortfallsförsäkring, fritidsolycksfall, kompletterande </a:t>
            </a:r>
            <a:r>
              <a:rPr lang="sv-SE" baseline="0" dirty="0" err="1"/>
              <a:t>avtalgruppliv</a:t>
            </a:r>
            <a:r>
              <a:rPr lang="sv-SE" baseline="0" dirty="0"/>
              <a:t>. </a:t>
            </a:r>
          </a:p>
          <a:p>
            <a:r>
              <a:rPr lang="sv-SE" baseline="0" dirty="0"/>
              <a:t>Ej medlem på arbetsplats med avtal har kollektivavtalets försäkringar men ingen hjälp att överklaga om de inte får ut ersättningen. Alla andra ersättningar och rättigheter enligt lag och avtal kan facket välja att driva, eller inte.</a:t>
            </a:r>
          </a:p>
          <a:p>
            <a:r>
              <a:rPr lang="sv-SE" baseline="0" dirty="0"/>
              <a:t>Först när man är medlem på arbetsplats med avtal kan man själv hävda avtalet på arbetsplatsen och få hjälp att hävda det, både kollektivavtalets- och fackets försäkringar m.m.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6</a:t>
            </a:fld>
            <a:endParaRPr lang="sv-SE"/>
          </a:p>
        </p:txBody>
      </p:sp>
    </p:spTree>
    <p:extLst>
      <p:ext uri="{BB962C8B-B14F-4D97-AF65-F5344CB8AC3E}">
        <p14:creationId xmlns:p14="http://schemas.microsoft.com/office/powerpoint/2010/main" val="197791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ni</a:t>
            </a:r>
            <a:r>
              <a:rPr lang="sv-SE" baseline="0" dirty="0"/>
              <a:t> få en liten överblick om försäkringar.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7</a:t>
            </a:fld>
            <a:endParaRPr lang="sv-SE"/>
          </a:p>
        </p:txBody>
      </p:sp>
    </p:spTree>
    <p:extLst>
      <p:ext uri="{BB962C8B-B14F-4D97-AF65-F5344CB8AC3E}">
        <p14:creationId xmlns:p14="http://schemas.microsoft.com/office/powerpoint/2010/main" val="221210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a:t>
            </a:r>
            <a:r>
              <a:rPr lang="sv-SE" baseline="0" dirty="0"/>
              <a:t> kollar vi på avtalsförsäkringarna. </a:t>
            </a:r>
            <a:endParaRPr lang="sv-SE" dirty="0"/>
          </a:p>
          <a:p>
            <a:r>
              <a:rPr lang="sv-SE" dirty="0"/>
              <a:t>IF</a:t>
            </a:r>
            <a:r>
              <a:rPr lang="sv-SE" baseline="0" dirty="0"/>
              <a:t> Metall har sett till att du är försäkrad på jobbet genom att förhandla in försäkringar i kollektivavtalet.</a:t>
            </a:r>
          </a:p>
          <a:p>
            <a:r>
              <a:rPr lang="sv-SE" baseline="0" dirty="0"/>
              <a:t>De gäller dig bl.a. om du är sjuk mer än 14 dagar eller skadar dig på jobbet. Du kan också få ut ersättning under en period om du är föräldraledig med ett barn född 2014 eller senare.</a:t>
            </a:r>
          </a:p>
          <a:p>
            <a:r>
              <a:rPr lang="sv-SE" baseline="0" dirty="0"/>
              <a:t>I vissa fall kan den som är mellan 40 och 64 år få pengar om den blir uppsagd på grund av arbetsbrist. </a:t>
            </a:r>
          </a:p>
          <a:p>
            <a:r>
              <a:rPr lang="sv-SE" baseline="0" dirty="0"/>
              <a:t>Det finns en livförsäkring och det betalas också in extra pengar till din pension.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8</a:t>
            </a:fld>
            <a:endParaRPr lang="sv-SE"/>
          </a:p>
        </p:txBody>
      </p:sp>
    </p:spTree>
    <p:extLst>
      <p:ext uri="{BB962C8B-B14F-4D97-AF65-F5344CB8AC3E}">
        <p14:creationId xmlns:p14="http://schemas.microsoft.com/office/powerpoint/2010/main" val="32193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a:t>
            </a:r>
            <a:r>
              <a:rPr lang="sv-SE" baseline="0" dirty="0"/>
              <a:t>t finns också försäkringar kopplade direkt till ditt medlemskap.</a:t>
            </a:r>
          </a:p>
          <a:p>
            <a:r>
              <a:rPr lang="sv-SE" baseline="0" dirty="0"/>
              <a:t>En fritidsolycksfallsförsäkring och inkomstförsäkring har alla medlemmar, du får också rabatt om du väljer Folksams hemförsäkring.</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Kom ihåg att själva höra av er till Folksam när ni råkat ut för olycka eller arbetslöshet för att få ut på försäkringen.</a:t>
            </a:r>
          </a:p>
          <a:p>
            <a:r>
              <a:rPr lang="sv-SE" baseline="0" dirty="0"/>
              <a:t>Sedan kan du välja till en hel del för en låg avgift. Är du intresserad av det så kan du kontakta Folksam.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9</a:t>
            </a:fld>
            <a:endParaRPr lang="sv-SE"/>
          </a:p>
        </p:txBody>
      </p:sp>
    </p:spTree>
    <p:extLst>
      <p:ext uri="{BB962C8B-B14F-4D97-AF65-F5344CB8AC3E}">
        <p14:creationId xmlns:p14="http://schemas.microsoft.com/office/powerpoint/2010/main" val="157700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din</a:t>
            </a:r>
            <a:r>
              <a:rPr lang="sv-SE" baseline="0" dirty="0"/>
              <a:t> avdelning har vi x som förtroendevald. </a:t>
            </a:r>
          </a:p>
          <a:p>
            <a:r>
              <a:rPr lang="sv-SE" baseline="0" dirty="0"/>
              <a:t>Ordförande för klubben är xx. Vid frågor om arbetsmiljö vänder du dig till skyddsombudet som är y.</a:t>
            </a:r>
          </a:p>
          <a:p>
            <a:r>
              <a:rPr lang="sv-SE" dirty="0"/>
              <a:t>Nämn</a:t>
            </a:r>
            <a:r>
              <a:rPr lang="sv-SE" baseline="0" dirty="0"/>
              <a:t> om det finns försäkringsinformatör och studieorganisatör eller vem man annars vänder sig till.</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10</a:t>
            </a:fld>
            <a:endParaRPr lang="sv-SE"/>
          </a:p>
        </p:txBody>
      </p:sp>
    </p:spTree>
    <p:extLst>
      <p:ext uri="{BB962C8B-B14F-4D97-AF65-F5344CB8AC3E}">
        <p14:creationId xmlns:p14="http://schemas.microsoft.com/office/powerpoint/2010/main" val="1421206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2"/>
      </p:bgRef>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AAFBE25-CF33-2C49-B3A8-699C5B3A78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8A0A1A89-EC7C-4706-805B-346E28D6FD25}"/>
              </a:ext>
            </a:extLst>
          </p:cNvPr>
          <p:cNvSpPr>
            <a:spLocks noGrp="1"/>
          </p:cNvSpPr>
          <p:nvPr>
            <p:ph type="ctrTitle" hasCustomPrompt="1"/>
          </p:nvPr>
        </p:nvSpPr>
        <p:spPr>
          <a:xfrm>
            <a:off x="1524000" y="2414274"/>
            <a:ext cx="9144000" cy="1584000"/>
          </a:xfrm>
          <a:prstGeom prst="rect">
            <a:avLst/>
          </a:prstGeom>
        </p:spPr>
        <p:txBody>
          <a:bodyPr anchor="b" anchorCtr="0">
            <a:normAutofit/>
          </a:bodyPr>
          <a:lstStyle>
            <a:lvl1pPr algn="ctr">
              <a:defRPr sz="5400" b="1" i="0" cap="none" baseline="0">
                <a:solidFill>
                  <a:schemeClr val="tx1"/>
                </a:solidFill>
              </a:defRPr>
            </a:lvl1pPr>
          </a:lstStyle>
          <a:p>
            <a:r>
              <a:rPr lang="sv-SE" dirty="0"/>
              <a:t>Klicka här för att </a:t>
            </a:r>
            <a:br>
              <a:rPr lang="sv-SE" dirty="0"/>
            </a:br>
            <a:r>
              <a:rPr lang="sv-SE" dirty="0"/>
              <a:t>ändra huvudrubrik</a:t>
            </a:r>
          </a:p>
        </p:txBody>
      </p:sp>
      <p:sp>
        <p:nvSpPr>
          <p:cNvPr id="3" name="Underrubrik 2">
            <a:extLst>
              <a:ext uri="{FF2B5EF4-FFF2-40B4-BE49-F238E27FC236}">
                <a16:creationId xmlns:a16="http://schemas.microsoft.com/office/drawing/2014/main" id="{5290726E-8860-4F7F-9BCB-C8385E491FC0}"/>
              </a:ext>
            </a:extLst>
          </p:cNvPr>
          <p:cNvSpPr>
            <a:spLocks noGrp="1"/>
          </p:cNvSpPr>
          <p:nvPr>
            <p:ph type="subTitle" idx="1" hasCustomPrompt="1"/>
          </p:nvPr>
        </p:nvSpPr>
        <p:spPr>
          <a:xfrm>
            <a:off x="1524000" y="3996454"/>
            <a:ext cx="9144000" cy="401638"/>
          </a:xfrm>
        </p:spPr>
        <p:txBody>
          <a:bodyPr anchor="b">
            <a:noAutofit/>
          </a:bodyPr>
          <a:lstStyle>
            <a:lvl1pPr marL="0" indent="0" algn="ctr">
              <a:buNone/>
              <a:defRPr sz="2200" cap="all" spc="100" baseline="0">
                <a:solidFill>
                  <a:schemeClr val="accent4"/>
                </a:solidFill>
                <a:latin typeface="Roboto Condense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
        <p:nvSpPr>
          <p:cNvPr id="17" name="Platshållare för datum 16">
            <a:extLst>
              <a:ext uri="{FF2B5EF4-FFF2-40B4-BE49-F238E27FC236}">
                <a16:creationId xmlns:a16="http://schemas.microsoft.com/office/drawing/2014/main" id="{B442FDBD-EEEC-465D-A207-2C69051C839A}"/>
              </a:ext>
            </a:extLst>
          </p:cNvPr>
          <p:cNvSpPr>
            <a:spLocks noGrp="1"/>
          </p:cNvSpPr>
          <p:nvPr>
            <p:ph type="dt" sz="half" idx="11"/>
          </p:nvPr>
        </p:nvSpPr>
        <p:spPr/>
        <p:txBody>
          <a:bodyPr/>
          <a:lstStyle/>
          <a:p>
            <a:fld id="{F11BE471-CD76-49E8-9AA4-6C06427982C8}" type="datetime1">
              <a:rPr lang="sv-SE" smtClean="0"/>
              <a:t>2024-03-14</a:t>
            </a:fld>
            <a:endParaRPr lang="en-US" dirty="0"/>
          </a:p>
        </p:txBody>
      </p:sp>
      <p:sp>
        <p:nvSpPr>
          <p:cNvPr id="18" name="Platshållare för sidfot 17">
            <a:extLst>
              <a:ext uri="{FF2B5EF4-FFF2-40B4-BE49-F238E27FC236}">
                <a16:creationId xmlns:a16="http://schemas.microsoft.com/office/drawing/2014/main" id="{C913AA0C-E3F7-4FB9-BF20-8B36301EB08F}"/>
              </a:ext>
            </a:extLst>
          </p:cNvPr>
          <p:cNvSpPr>
            <a:spLocks noGrp="1"/>
          </p:cNvSpPr>
          <p:nvPr>
            <p:ph type="ftr" sz="quarter" idx="12"/>
          </p:nvPr>
        </p:nvSpPr>
        <p:spPr/>
        <p:txBody>
          <a:bodyPr/>
          <a:lstStyle/>
          <a:p>
            <a:endParaRPr lang="en-US" dirty="0"/>
          </a:p>
        </p:txBody>
      </p:sp>
      <p:sp>
        <p:nvSpPr>
          <p:cNvPr id="19" name="Platshållare för bildnummer 18">
            <a:extLst>
              <a:ext uri="{FF2B5EF4-FFF2-40B4-BE49-F238E27FC236}">
                <a16:creationId xmlns:a16="http://schemas.microsoft.com/office/drawing/2014/main" id="{12399F2F-44DC-45AE-A19D-E9DE03FAAA32}"/>
              </a:ext>
            </a:extLst>
          </p:cNvPr>
          <p:cNvSpPr>
            <a:spLocks noGrp="1"/>
          </p:cNvSpPr>
          <p:nvPr>
            <p:ph type="sldNum" sz="quarter" idx="13"/>
          </p:nvPr>
        </p:nvSpPr>
        <p:spPr/>
        <p:txBody>
          <a:bodyPr/>
          <a:lstStyle/>
          <a:p>
            <a:fld id="{6052AE47-1D9B-4237-9D4E-EAAFC1FA5F32}" type="slidenum">
              <a:rPr lang="en-US" smtClean="0"/>
              <a:pPr/>
              <a:t>‹#›</a:t>
            </a:fld>
            <a:endParaRPr lang="en-US"/>
          </a:p>
        </p:txBody>
      </p:sp>
      <p:pic>
        <p:nvPicPr>
          <p:cNvPr id="15" name="Bildobjekt 14">
            <a:extLst>
              <a:ext uri="{FF2B5EF4-FFF2-40B4-BE49-F238E27FC236}">
                <a16:creationId xmlns:a16="http://schemas.microsoft.com/office/drawing/2014/main" id="{DDCB9257-6B6B-4C48-A10B-EB01B677C4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5" name="Grafik hörnet">
            <a:extLst>
              <a:ext uri="{FF2B5EF4-FFF2-40B4-BE49-F238E27FC236}">
                <a16:creationId xmlns:a16="http://schemas.microsoft.com/office/drawing/2014/main" id="{04EF3B63-4887-4C72-BF15-94D78A87BA64}"/>
              </a:ext>
            </a:extLst>
          </p:cNvPr>
          <p:cNvSpPr>
            <a:spLocks noGrp="1"/>
          </p:cNvSpPr>
          <p:nvPr>
            <p:ph type="body" sz="quarter" idx="10" hasCustomPrompt="1"/>
          </p:nvPr>
        </p:nvSpPr>
        <p:spPr>
          <a:xfrm rot="10800000">
            <a:off x="10754373" y="5426640"/>
            <a:ext cx="1446336" cy="143136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9940"/>
              <a:gd name="connsiteX1" fmla="*/ 10000 w 10000"/>
              <a:gd name="connsiteY1" fmla="*/ 0 h 9940"/>
              <a:gd name="connsiteX2" fmla="*/ 101 w 10000"/>
              <a:gd name="connsiteY2" fmla="*/ 9940 h 9940"/>
              <a:gd name="connsiteX3" fmla="*/ 0 w 10000"/>
              <a:gd name="connsiteY3" fmla="*/ 0 h 9940"/>
              <a:gd name="connsiteX0" fmla="*/ 0 w 10000"/>
              <a:gd name="connsiteY0" fmla="*/ 0 h 10000"/>
              <a:gd name="connsiteX1" fmla="*/ 10000 w 10000"/>
              <a:gd name="connsiteY1" fmla="*/ 0 h 10000"/>
              <a:gd name="connsiteX2" fmla="*/ 101 w 10000"/>
              <a:gd name="connsiteY2" fmla="*/ 10000 h 10000"/>
              <a:gd name="connsiteX3" fmla="*/ 0 w 10000"/>
              <a:gd name="connsiteY3" fmla="*/ 0 h 10000"/>
              <a:gd name="connsiteX0" fmla="*/ 44 w 10044"/>
              <a:gd name="connsiteY0" fmla="*/ 0 h 10000"/>
              <a:gd name="connsiteX1" fmla="*/ 10044 w 10044"/>
              <a:gd name="connsiteY1" fmla="*/ 0 h 10000"/>
              <a:gd name="connsiteX2" fmla="*/ 145 w 10044"/>
              <a:gd name="connsiteY2" fmla="*/ 10000 h 10000"/>
              <a:gd name="connsiteX3" fmla="*/ 44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44" y="0"/>
                </a:moveTo>
                <a:lnTo>
                  <a:pt x="10044" y="0"/>
                </a:lnTo>
                <a:cubicBezTo>
                  <a:pt x="6744" y="3333"/>
                  <a:pt x="58" y="9952"/>
                  <a:pt x="145" y="10000"/>
                </a:cubicBezTo>
                <a:cubicBezTo>
                  <a:pt x="-131" y="9892"/>
                  <a:pt x="78" y="3333"/>
                  <a:pt x="44" y="0"/>
                </a:cubicBezTo>
                <a:close/>
              </a:path>
            </a:pathLst>
          </a:custGeom>
          <a:solidFill>
            <a:schemeClr val="accent1"/>
          </a:solidFill>
        </p:spPr>
        <p:txBody>
          <a:bodyPr>
            <a:normAutofit/>
          </a:bodyPr>
          <a:lstStyle>
            <a:lvl1pPr marL="0" indent="0">
              <a:buNone/>
              <a:defRPr sz="200"/>
            </a:lvl1pPr>
            <a:lvl2pPr marL="357187" indent="0">
              <a:buNone/>
              <a:defRPr sz="200"/>
            </a:lvl2pPr>
            <a:lvl3pPr marL="668337" indent="0">
              <a:buNone/>
              <a:defRPr sz="200"/>
            </a:lvl3pPr>
            <a:lvl4pPr marL="954087" indent="0">
              <a:buNone/>
              <a:defRPr sz="200"/>
            </a:lvl4pPr>
            <a:lvl5pPr marL="1200150" indent="0">
              <a:buNone/>
              <a:defRPr sz="200"/>
            </a:lvl5pPr>
          </a:lstStyle>
          <a:p>
            <a:pPr lvl="0"/>
            <a:r>
              <a:rPr lang="sv-SE" dirty="0"/>
              <a:t> </a:t>
            </a:r>
          </a:p>
        </p:txBody>
      </p:sp>
    </p:spTree>
    <p:extLst>
      <p:ext uri="{BB962C8B-B14F-4D97-AF65-F5344CB8AC3E}">
        <p14:creationId xmlns:p14="http://schemas.microsoft.com/office/powerpoint/2010/main" val="378553509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16" name="Platshållare för innehåll 14">
            <a:extLst>
              <a:ext uri="{FF2B5EF4-FFF2-40B4-BE49-F238E27FC236}">
                <a16:creationId xmlns:a16="http://schemas.microsoft.com/office/drawing/2014/main" id="{15AA51CA-9BE6-481E-821B-330D05C6C5FD}"/>
              </a:ext>
            </a:extLst>
          </p:cNvPr>
          <p:cNvSpPr>
            <a:spLocks noGrp="1"/>
          </p:cNvSpPr>
          <p:nvPr>
            <p:ph sz="quarter" idx="10" hasCustomPrompt="1"/>
          </p:nvPr>
        </p:nvSpPr>
        <p:spPr>
          <a:xfrm>
            <a:off x="1190625" y="2413518"/>
            <a:ext cx="8775564" cy="36036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datum 5">
            <a:extLst>
              <a:ext uri="{FF2B5EF4-FFF2-40B4-BE49-F238E27FC236}">
                <a16:creationId xmlns:a16="http://schemas.microsoft.com/office/drawing/2014/main" id="{635E2246-3E20-4D7E-A154-4660E704FB93}"/>
              </a:ext>
            </a:extLst>
          </p:cNvPr>
          <p:cNvSpPr>
            <a:spLocks noGrp="1"/>
          </p:cNvSpPr>
          <p:nvPr>
            <p:ph type="dt" sz="half" idx="12"/>
          </p:nvPr>
        </p:nvSpPr>
        <p:spPr/>
        <p:txBody>
          <a:bodyPr/>
          <a:lstStyle/>
          <a:p>
            <a:fld id="{6195C6CD-4BBE-4CD4-A0E4-A5BFE8640B12}" type="datetime1">
              <a:rPr lang="sv-SE" smtClean="0"/>
              <a:t>2024-03-14</a:t>
            </a:fld>
            <a:endParaRPr lang="en-US" dirty="0"/>
          </a:p>
        </p:txBody>
      </p:sp>
      <p:sp>
        <p:nvSpPr>
          <p:cNvPr id="12" name="Platshållare för sidfot 11">
            <a:extLst>
              <a:ext uri="{FF2B5EF4-FFF2-40B4-BE49-F238E27FC236}">
                <a16:creationId xmlns:a16="http://schemas.microsoft.com/office/drawing/2014/main" id="{42748A7B-6B1D-407F-8C11-9FF888FCF240}"/>
              </a:ext>
            </a:extLst>
          </p:cNvPr>
          <p:cNvSpPr>
            <a:spLocks noGrp="1"/>
          </p:cNvSpPr>
          <p:nvPr>
            <p:ph type="ftr" sz="quarter" idx="13"/>
          </p:nvPr>
        </p:nvSpPr>
        <p:spPr/>
        <p:txBody>
          <a:bodyPr/>
          <a:lstStyle/>
          <a:p>
            <a:endParaRPr lang="en-US" dirty="0"/>
          </a:p>
        </p:txBody>
      </p:sp>
      <p:sp>
        <p:nvSpPr>
          <p:cNvPr id="13" name="Platshållare för bildnummer 12">
            <a:extLst>
              <a:ext uri="{FF2B5EF4-FFF2-40B4-BE49-F238E27FC236}">
                <a16:creationId xmlns:a16="http://schemas.microsoft.com/office/drawing/2014/main" id="{46761E2C-685C-4915-9AAF-301D0A6410BC}"/>
              </a:ext>
            </a:extLst>
          </p:cNvPr>
          <p:cNvSpPr>
            <a:spLocks noGrp="1"/>
          </p:cNvSpPr>
          <p:nvPr>
            <p:ph type="sldNum" sz="quarter" idx="14"/>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1" name="Grafik hörnet">
            <a:extLst>
              <a:ext uri="{FF2B5EF4-FFF2-40B4-BE49-F238E27FC236}">
                <a16:creationId xmlns:a16="http://schemas.microsoft.com/office/drawing/2014/main" id="{5B0E891B-2870-4362-BFB6-8F21A6F06FA8}"/>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379892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innehåll 3">
            <a:extLst>
              <a:ext uri="{FF2B5EF4-FFF2-40B4-BE49-F238E27FC236}">
                <a16:creationId xmlns:a16="http://schemas.microsoft.com/office/drawing/2014/main" id="{F81524A7-FA0A-477B-B134-6575AA8BF44A}"/>
              </a:ext>
            </a:extLst>
          </p:cNvPr>
          <p:cNvSpPr>
            <a:spLocks noGrp="1"/>
          </p:cNvSpPr>
          <p:nvPr>
            <p:ph sz="half" idx="2" hasCustomPrompt="1"/>
          </p:nvPr>
        </p:nvSpPr>
        <p:spPr>
          <a:xfrm>
            <a:off x="1190307" y="2417207"/>
            <a:ext cx="4672013" cy="36004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3">
            <a:extLst>
              <a:ext uri="{FF2B5EF4-FFF2-40B4-BE49-F238E27FC236}">
                <a16:creationId xmlns:a16="http://schemas.microsoft.com/office/drawing/2014/main" id="{53E11C54-CB27-4306-B70A-5F1C19D091BB}"/>
              </a:ext>
            </a:extLst>
          </p:cNvPr>
          <p:cNvSpPr>
            <a:spLocks noGrp="1"/>
          </p:cNvSpPr>
          <p:nvPr>
            <p:ph sz="half" idx="12" hasCustomPrompt="1"/>
          </p:nvPr>
        </p:nvSpPr>
        <p:spPr>
          <a:xfrm>
            <a:off x="6329362" y="2417207"/>
            <a:ext cx="4672013" cy="36004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9" name="Rubrik 1">
            <a:extLst>
              <a:ext uri="{FF2B5EF4-FFF2-40B4-BE49-F238E27FC236}">
                <a16:creationId xmlns:a16="http://schemas.microsoft.com/office/drawing/2014/main" id="{14C263A2-8D30-461D-8751-A3E3F7234F88}"/>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5" name="Platshållare för datum 4">
            <a:extLst>
              <a:ext uri="{FF2B5EF4-FFF2-40B4-BE49-F238E27FC236}">
                <a16:creationId xmlns:a16="http://schemas.microsoft.com/office/drawing/2014/main" id="{069F67C2-3A8D-4DBD-9CD1-959F1897B189}"/>
              </a:ext>
            </a:extLst>
          </p:cNvPr>
          <p:cNvSpPr>
            <a:spLocks noGrp="1"/>
          </p:cNvSpPr>
          <p:nvPr>
            <p:ph type="dt" sz="half" idx="13"/>
          </p:nvPr>
        </p:nvSpPr>
        <p:spPr/>
        <p:txBody>
          <a:bodyPr/>
          <a:lstStyle/>
          <a:p>
            <a:fld id="{C3C833F2-9777-4EDA-AEEE-BE41F01D7BD8}" type="datetime1">
              <a:rPr lang="sv-SE" smtClean="0"/>
              <a:t>2024-03-14</a:t>
            </a:fld>
            <a:endParaRPr lang="en-US" dirty="0"/>
          </a:p>
        </p:txBody>
      </p:sp>
      <p:sp>
        <p:nvSpPr>
          <p:cNvPr id="6" name="Platshållare för sidfot 5">
            <a:extLst>
              <a:ext uri="{FF2B5EF4-FFF2-40B4-BE49-F238E27FC236}">
                <a16:creationId xmlns:a16="http://schemas.microsoft.com/office/drawing/2014/main" id="{C22C6E1B-72CB-469B-A439-F95976147C9C}"/>
              </a:ext>
            </a:extLst>
          </p:cNvPr>
          <p:cNvSpPr>
            <a:spLocks noGrp="1"/>
          </p:cNvSpPr>
          <p:nvPr>
            <p:ph type="ftr" sz="quarter" idx="14"/>
          </p:nvPr>
        </p:nvSpPr>
        <p:spPr/>
        <p:txBody>
          <a:bodyPr/>
          <a:lstStyle/>
          <a:p>
            <a:endParaRPr lang="en-US" dirty="0"/>
          </a:p>
        </p:txBody>
      </p:sp>
      <p:sp>
        <p:nvSpPr>
          <p:cNvPr id="13" name="Platshållare för bildnummer 12">
            <a:extLst>
              <a:ext uri="{FF2B5EF4-FFF2-40B4-BE49-F238E27FC236}">
                <a16:creationId xmlns:a16="http://schemas.microsoft.com/office/drawing/2014/main" id="{9FEEB049-66FF-4C96-8155-C7029AE02F5E}"/>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2" name="Grafik hörnet">
            <a:extLst>
              <a:ext uri="{FF2B5EF4-FFF2-40B4-BE49-F238E27FC236}">
                <a16:creationId xmlns:a16="http://schemas.microsoft.com/office/drawing/2014/main" id="{7652E2D0-4DB9-4A63-8F91-E0370C00CE37}"/>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136818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innehåll 3">
            <a:extLst>
              <a:ext uri="{FF2B5EF4-FFF2-40B4-BE49-F238E27FC236}">
                <a16:creationId xmlns:a16="http://schemas.microsoft.com/office/drawing/2014/main" id="{F81524A7-FA0A-477B-B134-6575AA8BF44A}"/>
              </a:ext>
            </a:extLst>
          </p:cNvPr>
          <p:cNvSpPr>
            <a:spLocks noGrp="1"/>
          </p:cNvSpPr>
          <p:nvPr>
            <p:ph sz="half" idx="2" hasCustomPrompt="1"/>
          </p:nvPr>
        </p:nvSpPr>
        <p:spPr>
          <a:xfrm>
            <a:off x="1190307" y="3201050"/>
            <a:ext cx="4672013" cy="2922158"/>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3">
            <a:extLst>
              <a:ext uri="{FF2B5EF4-FFF2-40B4-BE49-F238E27FC236}">
                <a16:creationId xmlns:a16="http://schemas.microsoft.com/office/drawing/2014/main" id="{53E11C54-CB27-4306-B70A-5F1C19D091BB}"/>
              </a:ext>
            </a:extLst>
          </p:cNvPr>
          <p:cNvSpPr>
            <a:spLocks noGrp="1"/>
          </p:cNvSpPr>
          <p:nvPr>
            <p:ph sz="half" idx="12" hasCustomPrompt="1"/>
          </p:nvPr>
        </p:nvSpPr>
        <p:spPr>
          <a:xfrm>
            <a:off x="6329362" y="3201050"/>
            <a:ext cx="4672013" cy="2922158"/>
          </a:xfrm>
        </p:spPr>
        <p:txBody>
          <a:body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2">
            <a:extLst>
              <a:ext uri="{FF2B5EF4-FFF2-40B4-BE49-F238E27FC236}">
                <a16:creationId xmlns:a16="http://schemas.microsoft.com/office/drawing/2014/main" id="{02FBBD07-B727-405B-BD19-D828D6F7A1E8}"/>
              </a:ext>
            </a:extLst>
          </p:cNvPr>
          <p:cNvSpPr>
            <a:spLocks noGrp="1"/>
          </p:cNvSpPr>
          <p:nvPr>
            <p:ph type="body" idx="1"/>
          </p:nvPr>
        </p:nvSpPr>
        <p:spPr>
          <a:xfrm>
            <a:off x="1190307" y="2360748"/>
            <a:ext cx="4671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Platshållare för text 4">
            <a:extLst>
              <a:ext uri="{FF2B5EF4-FFF2-40B4-BE49-F238E27FC236}">
                <a16:creationId xmlns:a16="http://schemas.microsoft.com/office/drawing/2014/main" id="{9F796D27-C71F-4919-B825-F2E559EDBD43}"/>
              </a:ext>
            </a:extLst>
          </p:cNvPr>
          <p:cNvSpPr>
            <a:spLocks noGrp="1"/>
          </p:cNvSpPr>
          <p:nvPr>
            <p:ph type="body" sz="quarter" idx="3"/>
          </p:nvPr>
        </p:nvSpPr>
        <p:spPr>
          <a:xfrm>
            <a:off x="6329362" y="2360748"/>
            <a:ext cx="4671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C516CF6E-EE84-439D-82CA-C8FD50896DC3}"/>
              </a:ext>
            </a:extLst>
          </p:cNvPr>
          <p:cNvSpPr>
            <a:spLocks noGrp="1"/>
          </p:cNvSpPr>
          <p:nvPr>
            <p:ph type="title" hasCustomPrompt="1"/>
          </p:nvPr>
        </p:nvSpPr>
        <p:spPr>
          <a:xfrm>
            <a:off x="1191396" y="1273983"/>
            <a:ext cx="7160124" cy="1027510"/>
          </a:xfrm>
          <a:prstGeom prst="rect">
            <a:avLst/>
          </a:prstGeom>
        </p:spPr>
        <p:txBody>
          <a:bodyPr anchor="b" anchorCtr="0">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5" name="Platshållare för datum 4">
            <a:extLst>
              <a:ext uri="{FF2B5EF4-FFF2-40B4-BE49-F238E27FC236}">
                <a16:creationId xmlns:a16="http://schemas.microsoft.com/office/drawing/2014/main" id="{295035E4-CC22-4183-8E48-6ED0B5F0441B}"/>
              </a:ext>
            </a:extLst>
          </p:cNvPr>
          <p:cNvSpPr>
            <a:spLocks noGrp="1"/>
          </p:cNvSpPr>
          <p:nvPr>
            <p:ph type="dt" sz="half" idx="13"/>
          </p:nvPr>
        </p:nvSpPr>
        <p:spPr/>
        <p:txBody>
          <a:bodyPr/>
          <a:lstStyle/>
          <a:p>
            <a:fld id="{30281C37-B995-4502-8400-5152ACA0BEE2}" type="datetime1">
              <a:rPr lang="sv-SE" smtClean="0"/>
              <a:t>2024-03-14</a:t>
            </a:fld>
            <a:endParaRPr lang="en-US" dirty="0"/>
          </a:p>
        </p:txBody>
      </p:sp>
      <p:sp>
        <p:nvSpPr>
          <p:cNvPr id="6" name="Platshållare för sidfot 5">
            <a:extLst>
              <a:ext uri="{FF2B5EF4-FFF2-40B4-BE49-F238E27FC236}">
                <a16:creationId xmlns:a16="http://schemas.microsoft.com/office/drawing/2014/main" id="{03F46D7A-57DD-4D74-BC19-4A034C5E1CE7}"/>
              </a:ext>
            </a:extLst>
          </p:cNvPr>
          <p:cNvSpPr>
            <a:spLocks noGrp="1"/>
          </p:cNvSpPr>
          <p:nvPr>
            <p:ph type="ftr" sz="quarter" idx="14"/>
          </p:nvPr>
        </p:nvSpPr>
        <p:spPr/>
        <p:txBody>
          <a:bodyPr/>
          <a:lstStyle/>
          <a:p>
            <a:endParaRPr lang="en-US" dirty="0"/>
          </a:p>
        </p:txBody>
      </p:sp>
      <p:sp>
        <p:nvSpPr>
          <p:cNvPr id="16" name="Platshållare för bildnummer 15">
            <a:extLst>
              <a:ext uri="{FF2B5EF4-FFF2-40B4-BE49-F238E27FC236}">
                <a16:creationId xmlns:a16="http://schemas.microsoft.com/office/drawing/2014/main" id="{E0E9CCB8-DB4B-42E7-A84A-204827177DDC}"/>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5" name="Grafik hörnet">
            <a:extLst>
              <a:ext uri="{FF2B5EF4-FFF2-40B4-BE49-F238E27FC236}">
                <a16:creationId xmlns:a16="http://schemas.microsoft.com/office/drawing/2014/main" id="{D7969DCE-4379-4443-AAA9-99BFE6977055}"/>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2707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punktlista samt objekt till höger">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12" name="Platshållare för text 2">
            <a:extLst>
              <a:ext uri="{FF2B5EF4-FFF2-40B4-BE49-F238E27FC236}">
                <a16:creationId xmlns:a16="http://schemas.microsoft.com/office/drawing/2014/main" id="{2632B911-CE03-4C50-8F01-FD902ADE84DE}"/>
              </a:ext>
            </a:extLst>
          </p:cNvPr>
          <p:cNvSpPr>
            <a:spLocks noGrp="1"/>
          </p:cNvSpPr>
          <p:nvPr>
            <p:ph type="body" sz="quarter" idx="10" hasCustomPrompt="1"/>
          </p:nvPr>
        </p:nvSpPr>
        <p:spPr>
          <a:xfrm>
            <a:off x="1190307" y="2420898"/>
            <a:ext cx="4672013" cy="3600000"/>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Platshållare för innehåll 3">
            <a:extLst>
              <a:ext uri="{FF2B5EF4-FFF2-40B4-BE49-F238E27FC236}">
                <a16:creationId xmlns:a16="http://schemas.microsoft.com/office/drawing/2014/main" id="{D4D038E6-0EDF-41D1-9AE6-0F854A5A1725}"/>
              </a:ext>
            </a:extLst>
          </p:cNvPr>
          <p:cNvSpPr>
            <a:spLocks noGrp="1"/>
          </p:cNvSpPr>
          <p:nvPr>
            <p:ph sz="quarter" idx="11" hasCustomPrompt="1"/>
          </p:nvPr>
        </p:nvSpPr>
        <p:spPr>
          <a:xfrm>
            <a:off x="6328913" y="2420897"/>
            <a:ext cx="4672462" cy="3600491"/>
          </a:xfrm>
        </p:spPr>
        <p:txBody>
          <a:bodyPr/>
          <a:lstStyle>
            <a:lvl1pPr marL="0" indent="0">
              <a:buNone/>
              <a:defRPr/>
            </a:lvl1pPr>
          </a:lstStyle>
          <a:p>
            <a:pPr lvl="0"/>
            <a:r>
              <a:rPr lang="sv-SE" dirty="0"/>
              <a:t>Infoga objekt här</a:t>
            </a:r>
            <a:endParaRPr lang="en-US" dirty="0"/>
          </a:p>
        </p:txBody>
      </p:sp>
      <p:sp>
        <p:nvSpPr>
          <p:cNvPr id="6" name="Platshållare för datum 12">
            <a:extLst>
              <a:ext uri="{FF2B5EF4-FFF2-40B4-BE49-F238E27FC236}">
                <a16:creationId xmlns:a16="http://schemas.microsoft.com/office/drawing/2014/main" id="{454C255D-22EA-433C-834A-7F1C021A52A3}"/>
              </a:ext>
            </a:extLst>
          </p:cNvPr>
          <p:cNvSpPr>
            <a:spLocks noGrp="1"/>
          </p:cNvSpPr>
          <p:nvPr>
            <p:ph type="dt" sz="half" idx="13"/>
          </p:nvPr>
        </p:nvSpPr>
        <p:spPr/>
        <p:txBody>
          <a:bodyPr/>
          <a:lstStyle/>
          <a:p>
            <a:fld id="{A2D0B39E-ED3C-4ED6-8EB8-A19AA9C2F69F}" type="datetime1">
              <a:rPr lang="sv-SE" smtClean="0"/>
              <a:t>2024-03-14</a:t>
            </a:fld>
            <a:endParaRPr lang="en-US" dirty="0"/>
          </a:p>
        </p:txBody>
      </p:sp>
      <p:sp>
        <p:nvSpPr>
          <p:cNvPr id="14" name="Platshållare för sidfot 13">
            <a:extLst>
              <a:ext uri="{FF2B5EF4-FFF2-40B4-BE49-F238E27FC236}">
                <a16:creationId xmlns:a16="http://schemas.microsoft.com/office/drawing/2014/main" id="{B478B0F6-AA9F-4AB8-9350-4406886DBE37}"/>
              </a:ext>
            </a:extLst>
          </p:cNvPr>
          <p:cNvSpPr>
            <a:spLocks noGrp="1"/>
          </p:cNvSpPr>
          <p:nvPr>
            <p:ph type="ftr" sz="quarter" idx="14"/>
          </p:nvPr>
        </p:nvSpPr>
        <p:spPr/>
        <p:txBody>
          <a:bodyPr/>
          <a:lstStyle/>
          <a:p>
            <a:endParaRPr lang="en-US" dirty="0"/>
          </a:p>
        </p:txBody>
      </p:sp>
      <p:sp>
        <p:nvSpPr>
          <p:cNvPr id="15" name="Platshållare för bildnummer 14">
            <a:extLst>
              <a:ext uri="{FF2B5EF4-FFF2-40B4-BE49-F238E27FC236}">
                <a16:creationId xmlns:a16="http://schemas.microsoft.com/office/drawing/2014/main" id="{AFEE9616-2783-4542-A53F-35AD7672410B}"/>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15">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1" name="Grafik hörnet 16">
            <a:extLst>
              <a:ext uri="{FF2B5EF4-FFF2-40B4-BE49-F238E27FC236}">
                <a16:creationId xmlns:a16="http://schemas.microsoft.com/office/drawing/2014/main" id="{FA0FBBF9-C94F-497D-ADB0-0C89D9D1F540}"/>
              </a:ext>
            </a:extLst>
          </p:cNvPr>
          <p:cNvSpPr>
            <a:spLocks noGrp="1"/>
          </p:cNvSpPr>
          <p:nvPr>
            <p:ph type="body" sz="quarter" idx="12"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154617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punktlista samt objekt till vänster">
    <p:spTree>
      <p:nvGrpSpPr>
        <p:cNvPr id="1" name=""/>
        <p:cNvGrpSpPr/>
        <p:nvPr/>
      </p:nvGrpSpPr>
      <p:grpSpPr>
        <a:xfrm>
          <a:off x="0" y="0"/>
          <a:ext cx="0" cy="0"/>
          <a:chOff x="0" y="0"/>
          <a:chExt cx="0" cy="0"/>
        </a:xfrm>
      </p:grpSpPr>
      <p:pic>
        <p:nvPicPr>
          <p:cNvPr id="11" name="Platshållare för innehåll 5">
            <a:extLst>
              <a:ext uri="{FF2B5EF4-FFF2-40B4-BE49-F238E27FC236}">
                <a16:creationId xmlns:a16="http://schemas.microsoft.com/office/drawing/2014/main" id="{8EAC6F7F-D73A-FF48-B7F1-6FA197362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9327" cy="6862119"/>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6332356" y="1660063"/>
            <a:ext cx="46709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a:t>
            </a:r>
            <a:br>
              <a:rPr lang="sv-SE" dirty="0"/>
            </a:br>
            <a:r>
              <a:rPr lang="sv-SE" dirty="0"/>
              <a:t>ändra rubrik</a:t>
            </a:r>
          </a:p>
        </p:txBody>
      </p:sp>
      <p:sp>
        <p:nvSpPr>
          <p:cNvPr id="12" name="Platshållare för innehåll 2">
            <a:extLst>
              <a:ext uri="{FF2B5EF4-FFF2-40B4-BE49-F238E27FC236}">
                <a16:creationId xmlns:a16="http://schemas.microsoft.com/office/drawing/2014/main" id="{8E57363F-27F4-2244-B485-991BD6276155}"/>
              </a:ext>
            </a:extLst>
          </p:cNvPr>
          <p:cNvSpPr>
            <a:spLocks noGrp="1"/>
          </p:cNvSpPr>
          <p:nvPr>
            <p:ph idx="1" hasCustomPrompt="1"/>
          </p:nvPr>
        </p:nvSpPr>
        <p:spPr>
          <a:xfrm>
            <a:off x="636103" y="1089230"/>
            <a:ext cx="5419009" cy="5162570"/>
          </a:xfrm>
        </p:spPr>
        <p:txBody>
          <a:bodyPr>
            <a:normAutofit/>
          </a:bodyPr>
          <a:lstStyle>
            <a:lvl1pPr marL="0" indent="0">
              <a:buFont typeface="Arial" panose="020B0604020202020204" pitchFamily="34" charset="0"/>
              <a:buNone/>
              <a:defRPr sz="1800"/>
            </a:lvl1pPr>
            <a:lvl2pPr marL="800100" indent="-342900">
              <a:buFont typeface="Arial" panose="020B0604020202020204" pitchFamily="34" charset="0"/>
              <a:buChar char="•"/>
              <a:defRPr sz="1600"/>
            </a:lvl2pPr>
            <a:lvl3pPr marL="1200150" indent="-28575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2000"/>
            </a:lvl6pPr>
            <a:lvl7pPr>
              <a:defRPr sz="2000"/>
            </a:lvl7pPr>
            <a:lvl8pPr>
              <a:defRPr sz="2000"/>
            </a:lvl8pPr>
            <a:lvl9pPr>
              <a:defRPr sz="2000"/>
            </a:lvl9pPr>
          </a:lstStyle>
          <a:p>
            <a:pPr lvl="0"/>
            <a:r>
              <a:rPr lang="sv-SE" dirty="0"/>
              <a:t>Infoga objekt här</a:t>
            </a:r>
          </a:p>
        </p:txBody>
      </p:sp>
      <p:sp>
        <p:nvSpPr>
          <p:cNvPr id="13" name="Platshållare för text 3">
            <a:extLst>
              <a:ext uri="{FF2B5EF4-FFF2-40B4-BE49-F238E27FC236}">
                <a16:creationId xmlns:a16="http://schemas.microsoft.com/office/drawing/2014/main" id="{CCB8DA12-877E-403B-B54E-C7CE8623B3A8}"/>
              </a:ext>
            </a:extLst>
          </p:cNvPr>
          <p:cNvSpPr>
            <a:spLocks noGrp="1"/>
          </p:cNvSpPr>
          <p:nvPr>
            <p:ph type="body" sz="quarter" idx="10" hasCustomPrompt="1"/>
          </p:nvPr>
        </p:nvSpPr>
        <p:spPr>
          <a:xfrm>
            <a:off x="6331267" y="2806977"/>
            <a:ext cx="4672013" cy="3431263"/>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6" name="Platshållare för datum 15">
            <a:extLst>
              <a:ext uri="{FF2B5EF4-FFF2-40B4-BE49-F238E27FC236}">
                <a16:creationId xmlns:a16="http://schemas.microsoft.com/office/drawing/2014/main" id="{656192AE-CC9B-4D2D-93C1-CEF2CA83CC85}"/>
              </a:ext>
            </a:extLst>
          </p:cNvPr>
          <p:cNvSpPr>
            <a:spLocks noGrp="1"/>
          </p:cNvSpPr>
          <p:nvPr>
            <p:ph type="dt" sz="half" idx="12"/>
          </p:nvPr>
        </p:nvSpPr>
        <p:spPr/>
        <p:txBody>
          <a:bodyPr/>
          <a:lstStyle/>
          <a:p>
            <a:fld id="{C0CCACE3-B3D3-4001-AC78-F40DD1994BE3}" type="datetime1">
              <a:rPr lang="sv-SE" smtClean="0"/>
              <a:t>2024-03-14</a:t>
            </a:fld>
            <a:endParaRPr lang="en-US" dirty="0"/>
          </a:p>
        </p:txBody>
      </p:sp>
      <p:sp>
        <p:nvSpPr>
          <p:cNvPr id="17" name="Platshållare för sidfot 16">
            <a:extLst>
              <a:ext uri="{FF2B5EF4-FFF2-40B4-BE49-F238E27FC236}">
                <a16:creationId xmlns:a16="http://schemas.microsoft.com/office/drawing/2014/main" id="{410CC3DE-2BAD-4ECE-8CAB-AB871B71A9F0}"/>
              </a:ext>
            </a:extLst>
          </p:cNvPr>
          <p:cNvSpPr>
            <a:spLocks noGrp="1"/>
          </p:cNvSpPr>
          <p:nvPr>
            <p:ph type="ftr" sz="quarter" idx="13"/>
          </p:nvPr>
        </p:nvSpPr>
        <p:spPr/>
        <p:txBody>
          <a:bodyPr/>
          <a:lstStyle/>
          <a:p>
            <a:endParaRPr lang="en-US" dirty="0"/>
          </a:p>
        </p:txBody>
      </p:sp>
      <p:sp>
        <p:nvSpPr>
          <p:cNvPr id="18" name="Platshållare för bildnummer 17">
            <a:extLst>
              <a:ext uri="{FF2B5EF4-FFF2-40B4-BE49-F238E27FC236}">
                <a16:creationId xmlns:a16="http://schemas.microsoft.com/office/drawing/2014/main" id="{831D3E0E-15D0-4F40-B85C-02CFF74A99E2}"/>
              </a:ext>
            </a:extLst>
          </p:cNvPr>
          <p:cNvSpPr>
            <a:spLocks noGrp="1"/>
          </p:cNvSpPr>
          <p:nvPr>
            <p:ph type="sldNum" sz="quarter" idx="14"/>
          </p:nvPr>
        </p:nvSpPr>
        <p:spPr/>
        <p:txBody>
          <a:bodyPr/>
          <a:lstStyle/>
          <a:p>
            <a:fld id="{6052AE47-1D9B-4237-9D4E-EAAFC1FA5F32}" type="slidenum">
              <a:rPr lang="en-US" smtClean="0"/>
              <a:pPr/>
              <a:t>‹#›</a:t>
            </a:fld>
            <a:endParaRPr lang="en-US"/>
          </a:p>
        </p:txBody>
      </p:sp>
      <p:pic>
        <p:nvPicPr>
          <p:cNvPr id="7" name="Bildobjekt 18">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5" name="Grafik hörnet 19">
            <a:extLst>
              <a:ext uri="{FF2B5EF4-FFF2-40B4-BE49-F238E27FC236}">
                <a16:creationId xmlns:a16="http://schemas.microsoft.com/office/drawing/2014/main" id="{64EC65B6-3BD6-4932-ABEF-7EDE12C46EA5}"/>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70152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kt helbild">
    <p:spTree>
      <p:nvGrpSpPr>
        <p:cNvPr id="1" name=""/>
        <p:cNvGrpSpPr/>
        <p:nvPr/>
      </p:nvGrpSpPr>
      <p:grpSpPr>
        <a:xfrm>
          <a:off x="0" y="0"/>
          <a:ext cx="0" cy="0"/>
          <a:chOff x="0" y="0"/>
          <a:chExt cx="0" cy="0"/>
        </a:xfrm>
      </p:grpSpPr>
      <p:sp>
        <p:nvSpPr>
          <p:cNvPr id="10" name="Platshållare för innehåll 1">
            <a:extLst>
              <a:ext uri="{FF2B5EF4-FFF2-40B4-BE49-F238E27FC236}">
                <a16:creationId xmlns:a16="http://schemas.microsoft.com/office/drawing/2014/main" id="{AE452990-3A05-8F49-BEB9-39C33DF2BEF1}"/>
              </a:ext>
            </a:extLst>
          </p:cNvPr>
          <p:cNvSpPr>
            <a:spLocks noGrp="1"/>
          </p:cNvSpPr>
          <p:nvPr>
            <p:ph idx="1" hasCustomPrompt="1"/>
          </p:nvPr>
        </p:nvSpPr>
        <p:spPr>
          <a:xfrm>
            <a:off x="0" y="0"/>
            <a:ext cx="12192000" cy="6858000"/>
          </a:xfrm>
        </p:spPr>
        <p:txBody>
          <a:bodyPr>
            <a:normAutofit/>
          </a:bodyPr>
          <a:lstStyle>
            <a:lvl1pPr marL="0" indent="0">
              <a:buFont typeface="Arial" panose="020B0604020202020204" pitchFamily="34" charset="0"/>
              <a:buNone/>
              <a:defRPr sz="1800">
                <a:solidFill>
                  <a:schemeClr val="tx1"/>
                </a:solidFill>
              </a:defRPr>
            </a:lvl1pPr>
            <a:lvl2pPr marL="800100" indent="-342900">
              <a:buFont typeface="Arial" panose="020B0604020202020204" pitchFamily="34" charset="0"/>
              <a:buChar char="•"/>
              <a:defRPr sz="1600"/>
            </a:lvl2pPr>
            <a:lvl3pPr marL="1200150" indent="-28575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2000"/>
            </a:lvl6pPr>
            <a:lvl7pPr>
              <a:defRPr sz="2000"/>
            </a:lvl7pPr>
            <a:lvl8pPr>
              <a:defRPr sz="2000"/>
            </a:lvl8pPr>
            <a:lvl9pPr>
              <a:defRPr sz="2000"/>
            </a:lvl9pPr>
          </a:lstStyle>
          <a:p>
            <a:pPr lvl="0"/>
            <a:r>
              <a:rPr lang="sv-SE" dirty="0"/>
              <a:t>Infoga objekt här</a:t>
            </a:r>
          </a:p>
        </p:txBody>
      </p:sp>
      <p:sp>
        <p:nvSpPr>
          <p:cNvPr id="7" name="Platshållare för datum 6">
            <a:extLst>
              <a:ext uri="{FF2B5EF4-FFF2-40B4-BE49-F238E27FC236}">
                <a16:creationId xmlns:a16="http://schemas.microsoft.com/office/drawing/2014/main" id="{B68641C8-7B29-40AC-AF57-209C1F08245D}"/>
              </a:ext>
            </a:extLst>
          </p:cNvPr>
          <p:cNvSpPr>
            <a:spLocks noGrp="1"/>
          </p:cNvSpPr>
          <p:nvPr>
            <p:ph type="dt" sz="half" idx="12"/>
          </p:nvPr>
        </p:nvSpPr>
        <p:spPr/>
        <p:txBody>
          <a:bodyPr/>
          <a:lstStyle/>
          <a:p>
            <a:fld id="{D5A565A6-D1DC-4E4F-B9AF-72DB8C0F19B4}" type="datetime1">
              <a:rPr lang="sv-SE" smtClean="0"/>
              <a:t>2024-03-14</a:t>
            </a:fld>
            <a:endParaRPr lang="en-US" dirty="0"/>
          </a:p>
        </p:txBody>
      </p:sp>
      <p:sp>
        <p:nvSpPr>
          <p:cNvPr id="8" name="Platshållare för sidfot 7">
            <a:extLst>
              <a:ext uri="{FF2B5EF4-FFF2-40B4-BE49-F238E27FC236}">
                <a16:creationId xmlns:a16="http://schemas.microsoft.com/office/drawing/2014/main" id="{951A95DB-1392-4D96-A1B4-3165954CEDFB}"/>
              </a:ext>
            </a:extLst>
          </p:cNvPr>
          <p:cNvSpPr>
            <a:spLocks noGrp="1"/>
          </p:cNvSpPr>
          <p:nvPr>
            <p:ph type="ftr" sz="quarter" idx="13"/>
          </p:nvPr>
        </p:nvSpPr>
        <p:spPr/>
        <p:txBody>
          <a:bodyPr/>
          <a:lstStyle/>
          <a:p>
            <a:endParaRPr lang="en-US" dirty="0"/>
          </a:p>
        </p:txBody>
      </p:sp>
      <p:sp>
        <p:nvSpPr>
          <p:cNvPr id="11" name="Platshållare för bildnummer 10">
            <a:extLst>
              <a:ext uri="{FF2B5EF4-FFF2-40B4-BE49-F238E27FC236}">
                <a16:creationId xmlns:a16="http://schemas.microsoft.com/office/drawing/2014/main" id="{6EDC1AA9-4561-4F5E-9038-F4509B0620AC}"/>
              </a:ext>
            </a:extLst>
          </p:cNvPr>
          <p:cNvSpPr>
            <a:spLocks noGrp="1"/>
          </p:cNvSpPr>
          <p:nvPr>
            <p:ph type="sldNum" sz="quarter" idx="14"/>
          </p:nvPr>
        </p:nvSpPr>
        <p:spPr/>
        <p:txBody>
          <a:bodyPr/>
          <a:lstStyle/>
          <a:p>
            <a:fld id="{6052AE47-1D9B-4237-9D4E-EAAFC1FA5F32}" type="slidenum">
              <a:rPr lang="en-US" smtClean="0"/>
              <a:pPr/>
              <a:t>‹#›</a:t>
            </a:fld>
            <a:endParaRPr lang="en-US"/>
          </a:p>
        </p:txBody>
      </p:sp>
      <p:sp>
        <p:nvSpPr>
          <p:cNvPr id="5" name="Grafik hörnet 11">
            <a:extLst>
              <a:ext uri="{FF2B5EF4-FFF2-40B4-BE49-F238E27FC236}">
                <a16:creationId xmlns:a16="http://schemas.microsoft.com/office/drawing/2014/main" id="{EE1C0B4D-7DBA-42BB-955B-B408BA3AC53C}"/>
              </a:ext>
            </a:extLst>
          </p:cNvPr>
          <p:cNvSpPr>
            <a:spLocks noGrp="1"/>
          </p:cNvSpPr>
          <p:nvPr>
            <p:ph type="body" sz="quarter" idx="11" hasCustomPrompt="1"/>
          </p:nvPr>
        </p:nvSpPr>
        <p:spPr>
          <a:xfrm>
            <a:off x="10752000" y="5418000"/>
            <a:ext cx="1440000" cy="144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347584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utbild">
    <p:bg>
      <p:bgRef idx="1001">
        <a:schemeClr val="bg2"/>
      </p:bgRef>
    </p:bg>
    <p:spTree>
      <p:nvGrpSpPr>
        <p:cNvPr id="1" name=""/>
        <p:cNvGrpSpPr/>
        <p:nvPr/>
      </p:nvGrpSpPr>
      <p:grpSpPr>
        <a:xfrm>
          <a:off x="0" y="0"/>
          <a:ext cx="0" cy="0"/>
          <a:chOff x="0" y="0"/>
          <a:chExt cx="0" cy="0"/>
        </a:xfrm>
      </p:grpSpPr>
      <p:pic>
        <p:nvPicPr>
          <p:cNvPr id="7" name="Platshållare för innehåll 1">
            <a:extLst>
              <a:ext uri="{FF2B5EF4-FFF2-40B4-BE49-F238E27FC236}">
                <a16:creationId xmlns:a16="http://schemas.microsoft.com/office/drawing/2014/main" id="{2DACDAF6-ABE3-2840-A2F2-6632A3FC9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datum 5">
            <a:extLst>
              <a:ext uri="{FF2B5EF4-FFF2-40B4-BE49-F238E27FC236}">
                <a16:creationId xmlns:a16="http://schemas.microsoft.com/office/drawing/2014/main" id="{E0327E65-DFD8-4575-B926-0D5850C2048C}"/>
              </a:ext>
            </a:extLst>
          </p:cNvPr>
          <p:cNvSpPr>
            <a:spLocks noGrp="1"/>
          </p:cNvSpPr>
          <p:nvPr>
            <p:ph type="dt" sz="half" idx="10"/>
          </p:nvPr>
        </p:nvSpPr>
        <p:spPr/>
        <p:txBody>
          <a:bodyPr/>
          <a:lstStyle/>
          <a:p>
            <a:fld id="{3E6BF2E8-7B57-4C0F-91BC-62CB47D3732B}" type="datetime1">
              <a:rPr lang="sv-SE" smtClean="0"/>
              <a:t>2024-03-14</a:t>
            </a:fld>
            <a:endParaRPr lang="en-US" dirty="0"/>
          </a:p>
        </p:txBody>
      </p:sp>
      <p:sp>
        <p:nvSpPr>
          <p:cNvPr id="8" name="Platshållare för sidfot 7">
            <a:extLst>
              <a:ext uri="{FF2B5EF4-FFF2-40B4-BE49-F238E27FC236}">
                <a16:creationId xmlns:a16="http://schemas.microsoft.com/office/drawing/2014/main" id="{096A059D-FB04-42DE-869A-2EA4C4A7814E}"/>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1890BDA3-8ECB-45CD-A547-F1BCE3981906}"/>
              </a:ext>
            </a:extLst>
          </p:cNvPr>
          <p:cNvSpPr>
            <a:spLocks noGrp="1"/>
          </p:cNvSpPr>
          <p:nvPr>
            <p:ph type="sldNum" sz="quarter" idx="12"/>
          </p:nvPr>
        </p:nvSpPr>
        <p:spPr/>
        <p:txBody>
          <a:bodyPr/>
          <a:lstStyle/>
          <a:p>
            <a:fld id="{6052AE47-1D9B-4237-9D4E-EAAFC1FA5F32}" type="slidenum">
              <a:rPr lang="en-US" smtClean="0"/>
              <a:pPr/>
              <a:t>‹#›</a:t>
            </a:fld>
            <a:endParaRPr lang="en-US"/>
          </a:p>
        </p:txBody>
      </p:sp>
    </p:spTree>
    <p:extLst>
      <p:ext uri="{BB962C8B-B14F-4D97-AF65-F5344CB8AC3E}">
        <p14:creationId xmlns:p14="http://schemas.microsoft.com/office/powerpoint/2010/main" val="17900321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latshållare för rubrik 1">
            <a:extLst>
              <a:ext uri="{FF2B5EF4-FFF2-40B4-BE49-F238E27FC236}">
                <a16:creationId xmlns:a16="http://schemas.microsoft.com/office/drawing/2014/main" id="{D27A04EA-5D2D-4453-832D-80F827BAC2B7}"/>
              </a:ext>
            </a:extLst>
          </p:cNvPr>
          <p:cNvSpPr>
            <a:spLocks noGrp="1"/>
          </p:cNvSpPr>
          <p:nvPr>
            <p:ph type="title"/>
          </p:nvPr>
        </p:nvSpPr>
        <p:spPr>
          <a:xfrm>
            <a:off x="1191395" y="1135155"/>
            <a:ext cx="7160123" cy="1166337"/>
          </a:xfrm>
          <a:prstGeom prst="rect">
            <a:avLst/>
          </a:prstGeom>
        </p:spPr>
        <p:txBody>
          <a:bodyPr vert="horz" lIns="90000" tIns="45720" rIns="91440" bIns="45720" rtlCol="0" anchor="b" anchorCtr="0">
            <a:noAutofit/>
          </a:bodyPr>
          <a:lstStyle/>
          <a:p>
            <a:r>
              <a:rPr lang="sv-SE" dirty="0"/>
              <a:t>Klicka här för att ändra mall </a:t>
            </a:r>
            <a:br>
              <a:rPr lang="sv-SE" dirty="0"/>
            </a:br>
            <a:r>
              <a:rPr lang="sv-SE" dirty="0"/>
              <a:t>för rubrikformat</a:t>
            </a:r>
          </a:p>
        </p:txBody>
      </p:sp>
      <p:sp>
        <p:nvSpPr>
          <p:cNvPr id="3" name="Platshållare för text 2">
            <a:extLst>
              <a:ext uri="{FF2B5EF4-FFF2-40B4-BE49-F238E27FC236}">
                <a16:creationId xmlns:a16="http://schemas.microsoft.com/office/drawing/2014/main" id="{19C3D401-CE45-499F-ABCD-2A7EB99D72B1}"/>
              </a:ext>
            </a:extLst>
          </p:cNvPr>
          <p:cNvSpPr>
            <a:spLocks noGrp="1"/>
          </p:cNvSpPr>
          <p:nvPr>
            <p:ph type="body" idx="1"/>
          </p:nvPr>
        </p:nvSpPr>
        <p:spPr>
          <a:xfrm>
            <a:off x="1191396" y="2420897"/>
            <a:ext cx="8775564" cy="360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3">
            <a:extLst>
              <a:ext uri="{FF2B5EF4-FFF2-40B4-BE49-F238E27FC236}">
                <a16:creationId xmlns:a16="http://schemas.microsoft.com/office/drawing/2014/main" id="{EA165AF1-41DA-4090-BD32-976565B6B51F}"/>
              </a:ext>
            </a:extLst>
          </p:cNvPr>
          <p:cNvSpPr>
            <a:spLocks noGrp="1"/>
          </p:cNvSpPr>
          <p:nvPr>
            <p:ph type="dt" sz="half" idx="2"/>
          </p:nvPr>
        </p:nvSpPr>
        <p:spPr>
          <a:xfrm>
            <a:off x="1191394" y="6356350"/>
            <a:ext cx="856800" cy="365125"/>
          </a:xfrm>
          <a:prstGeom prst="rect">
            <a:avLst/>
          </a:prstGeom>
        </p:spPr>
        <p:txBody>
          <a:bodyPr vert="horz" lIns="91440" tIns="45720" rIns="91440" bIns="45720" rtlCol="0" anchor="b" anchorCtr="0"/>
          <a:lstStyle>
            <a:lvl1pPr algn="l">
              <a:defRPr sz="1200">
                <a:solidFill>
                  <a:schemeClr val="tx1"/>
                </a:solidFill>
              </a:defRPr>
            </a:lvl1pPr>
          </a:lstStyle>
          <a:p>
            <a:fld id="{D9553B59-50B1-43CF-917D-C0EC0F1A1FEE}" type="datetime1">
              <a:rPr lang="sv-SE" smtClean="0"/>
              <a:t>2024-03-14</a:t>
            </a:fld>
            <a:endParaRPr lang="en-US" dirty="0"/>
          </a:p>
        </p:txBody>
      </p:sp>
      <p:sp>
        <p:nvSpPr>
          <p:cNvPr id="5" name="Platshållare för sidfot 4">
            <a:extLst>
              <a:ext uri="{FF2B5EF4-FFF2-40B4-BE49-F238E27FC236}">
                <a16:creationId xmlns:a16="http://schemas.microsoft.com/office/drawing/2014/main" id="{1900D5F4-BE0B-48D5-9B54-B01F5FEF0DCE}"/>
              </a:ext>
            </a:extLst>
          </p:cNvPr>
          <p:cNvSpPr>
            <a:spLocks noGrp="1"/>
          </p:cNvSpPr>
          <p:nvPr>
            <p:ph type="ftr" sz="quarter" idx="3"/>
          </p:nvPr>
        </p:nvSpPr>
        <p:spPr>
          <a:xfrm>
            <a:off x="2116183" y="6356350"/>
            <a:ext cx="7111442" cy="365125"/>
          </a:xfrm>
          <a:prstGeom prst="rect">
            <a:avLst/>
          </a:prstGeom>
        </p:spPr>
        <p:txBody>
          <a:bodyPr vert="horz" lIns="91440" tIns="45720" rIns="91440" bIns="45720" rtlCol="0" anchor="b" anchorCtr="0"/>
          <a:lstStyle>
            <a:lvl1pPr algn="l">
              <a:defRPr sz="1200">
                <a:solidFill>
                  <a:schemeClr val="tx1"/>
                </a:solidFill>
              </a:defRPr>
            </a:lvl1pPr>
          </a:lstStyle>
          <a:p>
            <a:endParaRPr lang="en-US" dirty="0"/>
          </a:p>
        </p:txBody>
      </p:sp>
      <p:sp>
        <p:nvSpPr>
          <p:cNvPr id="6" name="Platshållare för bildnummer 5">
            <a:extLst>
              <a:ext uri="{FF2B5EF4-FFF2-40B4-BE49-F238E27FC236}">
                <a16:creationId xmlns:a16="http://schemas.microsoft.com/office/drawing/2014/main" id="{93CFC1FD-C7E7-4884-9676-288C99845E02}"/>
              </a:ext>
            </a:extLst>
          </p:cNvPr>
          <p:cNvSpPr>
            <a:spLocks noGrp="1"/>
          </p:cNvSpPr>
          <p:nvPr>
            <p:ph type="sldNum" sz="quarter" idx="4"/>
          </p:nvPr>
        </p:nvSpPr>
        <p:spPr>
          <a:xfrm>
            <a:off x="9297202" y="6356350"/>
            <a:ext cx="669758" cy="365125"/>
          </a:xfrm>
          <a:prstGeom prst="rect">
            <a:avLst/>
          </a:prstGeom>
        </p:spPr>
        <p:txBody>
          <a:bodyPr vert="horz" lIns="91440" tIns="45720" rIns="91440" bIns="45720" rtlCol="0" anchor="b" anchorCtr="0"/>
          <a:lstStyle>
            <a:lvl1pPr algn="r">
              <a:defRPr sz="1200">
                <a:solidFill>
                  <a:schemeClr val="tx1"/>
                </a:solidFill>
              </a:defRPr>
            </a:lvl1pPr>
          </a:lstStyle>
          <a:p>
            <a:fld id="{6052AE47-1D9B-4237-9D4E-EAAFC1FA5F32}" type="slidenum">
              <a:rPr lang="en-US" smtClean="0"/>
              <a:pPr/>
              <a:t>‹#›</a:t>
            </a:fld>
            <a:endParaRPr lang="en-US"/>
          </a:p>
        </p:txBody>
      </p:sp>
    </p:spTree>
    <p:extLst>
      <p:ext uri="{BB962C8B-B14F-4D97-AF65-F5344CB8AC3E}">
        <p14:creationId xmlns:p14="http://schemas.microsoft.com/office/powerpoint/2010/main" val="3309817947"/>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4" r:id="rId3"/>
    <p:sldLayoutId id="2147483695" r:id="rId4"/>
    <p:sldLayoutId id="2147483692" r:id="rId5"/>
    <p:sldLayoutId id="2147483687" r:id="rId6"/>
    <p:sldLayoutId id="2147483685" r:id="rId7"/>
    <p:sldLayoutId id="2147483686" r:id="rId8"/>
  </p:sldLayoutIdLst>
  <p:hf sldNum="0" hdr="0" ftr="0"/>
  <p:txStyles>
    <p:titleStyle>
      <a:lvl1pPr algn="l" defTabSz="914400" rtl="0" eaLnBrk="1" latinLnBrk="0" hangingPunct="1">
        <a:lnSpc>
          <a:spcPct val="90000"/>
        </a:lnSpc>
        <a:spcBef>
          <a:spcPct val="0"/>
        </a:spcBef>
        <a:buNone/>
        <a:defRPr sz="3200" b="1" i="0" kern="1200" cap="none"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539750" indent="-18256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35025" indent="-166688"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01725" indent="-147638"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317625" indent="-11747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C9AD5-71C7-4437-9C09-70EA80A1E179}"/>
              </a:ext>
            </a:extLst>
          </p:cNvPr>
          <p:cNvSpPr>
            <a:spLocks noGrp="1"/>
          </p:cNvSpPr>
          <p:nvPr>
            <p:ph type="ctrTitle"/>
          </p:nvPr>
        </p:nvSpPr>
        <p:spPr/>
        <p:txBody>
          <a:bodyPr>
            <a:normAutofit fontScale="90000"/>
          </a:bodyPr>
          <a:lstStyle/>
          <a:p>
            <a:r>
              <a:rPr lang="sv-SE" noProof="0" dirty="0"/>
              <a:t>Vad är IF Metall?</a:t>
            </a:r>
            <a:br>
              <a:rPr lang="sv-SE" noProof="0" dirty="0"/>
            </a:br>
            <a:br>
              <a:rPr lang="sv-SE" noProof="0" dirty="0"/>
            </a:br>
            <a:r>
              <a:rPr lang="sv-SE" noProof="0" dirty="0"/>
              <a:t>Varför behövs facket?</a:t>
            </a:r>
          </a:p>
        </p:txBody>
      </p:sp>
      <p:sp>
        <p:nvSpPr>
          <p:cNvPr id="3" name="Underrubrik 2">
            <a:extLst>
              <a:ext uri="{FF2B5EF4-FFF2-40B4-BE49-F238E27FC236}">
                <a16:creationId xmlns:a16="http://schemas.microsoft.com/office/drawing/2014/main" id="{9B844FEE-46B4-477E-BA9B-FEF9D788DB63}"/>
              </a:ext>
            </a:extLst>
          </p:cNvPr>
          <p:cNvSpPr>
            <a:spLocks noGrp="1"/>
          </p:cNvSpPr>
          <p:nvPr>
            <p:ph type="subTitle" idx="1"/>
          </p:nvPr>
        </p:nvSpPr>
        <p:spPr/>
        <p:txBody>
          <a:bodyPr/>
          <a:lstStyle/>
          <a:p>
            <a:endParaRPr lang="en-US"/>
          </a:p>
        </p:txBody>
      </p:sp>
      <p:sp>
        <p:nvSpPr>
          <p:cNvPr id="4" name="Platshållare för text 3">
            <a:extLst>
              <a:ext uri="{FF2B5EF4-FFF2-40B4-BE49-F238E27FC236}">
                <a16:creationId xmlns:a16="http://schemas.microsoft.com/office/drawing/2014/main" id="{0EE7E4FF-95EA-420A-95C2-D16FBE2C9894}"/>
              </a:ext>
            </a:extLst>
          </p:cNvPr>
          <p:cNvSpPr>
            <a:spLocks noGrp="1"/>
          </p:cNvSpPr>
          <p:nvPr>
            <p:ph type="body" sz="quarter" idx="10"/>
          </p:nvPr>
        </p:nvSpPr>
        <p:spPr/>
        <p:txBody>
          <a:bodyPr/>
          <a:lstStyle/>
          <a:p>
            <a:endParaRPr lang="en-US"/>
          </a:p>
        </p:txBody>
      </p:sp>
      <p:sp>
        <p:nvSpPr>
          <p:cNvPr id="5" name="Platshållare för datum 4">
            <a:extLst>
              <a:ext uri="{FF2B5EF4-FFF2-40B4-BE49-F238E27FC236}">
                <a16:creationId xmlns:a16="http://schemas.microsoft.com/office/drawing/2014/main" id="{9D2D4480-CEAA-C2AF-CD29-A320A5962A9D}"/>
              </a:ext>
            </a:extLst>
          </p:cNvPr>
          <p:cNvSpPr>
            <a:spLocks noGrp="1"/>
          </p:cNvSpPr>
          <p:nvPr>
            <p:ph type="dt" sz="half" idx="11"/>
          </p:nvPr>
        </p:nvSpPr>
        <p:spPr/>
        <p:txBody>
          <a:bodyPr/>
          <a:lstStyle/>
          <a:p>
            <a:fld id="{50A43AF1-C5E5-4087-B6B3-4E4B2A89168A}" type="datetime1">
              <a:rPr lang="sv-SE" smtClean="0"/>
              <a:t>2024-03-14</a:t>
            </a:fld>
            <a:endParaRPr lang="en-US" dirty="0"/>
          </a:p>
        </p:txBody>
      </p:sp>
    </p:spTree>
    <p:extLst>
      <p:ext uri="{BB962C8B-B14F-4D97-AF65-F5344CB8AC3E}">
        <p14:creationId xmlns:p14="http://schemas.microsoft.com/office/powerpoint/2010/main" val="111718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D5C3BD0-743C-4F7F-9A57-87330552F6E4}"/>
              </a:ext>
            </a:extLst>
          </p:cNvPr>
          <p:cNvSpPr>
            <a:spLocks noGrp="1"/>
          </p:cNvSpPr>
          <p:nvPr>
            <p:ph sz="half" idx="2"/>
          </p:nvPr>
        </p:nvSpPr>
        <p:spPr>
          <a:xfrm>
            <a:off x="1190306" y="2577737"/>
            <a:ext cx="5350657" cy="3545471"/>
          </a:xfrm>
        </p:spPr>
        <p:txBody>
          <a:bodyPr/>
          <a:lstStyle/>
          <a:p>
            <a:r>
              <a:rPr lang="sv-SE" dirty="0"/>
              <a:t>Vilka förtroendevalda finns på min arbetsplats?</a:t>
            </a:r>
          </a:p>
          <a:p>
            <a:r>
              <a:rPr lang="sv-SE" dirty="0"/>
              <a:t>Var vänder jag mig med olika frågor?</a:t>
            </a:r>
          </a:p>
          <a:p>
            <a:pPr>
              <a:buFontTx/>
              <a:buChar char="-"/>
            </a:pPr>
            <a:r>
              <a:rPr lang="sv-SE" dirty="0"/>
              <a:t>Rättigheter enligt avtal</a:t>
            </a:r>
          </a:p>
          <a:p>
            <a:pPr>
              <a:buFontTx/>
              <a:buChar char="-"/>
            </a:pPr>
            <a:r>
              <a:rPr lang="sv-SE" dirty="0"/>
              <a:t>Arbetsmiljöfrågor</a:t>
            </a:r>
          </a:p>
          <a:p>
            <a:pPr>
              <a:buFontTx/>
              <a:buChar char="-"/>
            </a:pPr>
            <a:r>
              <a:rPr lang="sv-SE" dirty="0"/>
              <a:t>Försäkringar</a:t>
            </a:r>
          </a:p>
          <a:p>
            <a:pPr>
              <a:buFontTx/>
              <a:buChar char="-"/>
            </a:pPr>
            <a:r>
              <a:rPr lang="sv-SE" dirty="0"/>
              <a:t>Facklig utbildning</a:t>
            </a:r>
          </a:p>
          <a:p>
            <a:endParaRPr lang="en-US" dirty="0"/>
          </a:p>
        </p:txBody>
      </p:sp>
      <p:sp>
        <p:nvSpPr>
          <p:cNvPr id="6" name="Rubrik 5">
            <a:extLst>
              <a:ext uri="{FF2B5EF4-FFF2-40B4-BE49-F238E27FC236}">
                <a16:creationId xmlns:a16="http://schemas.microsoft.com/office/drawing/2014/main" id="{FB9C568F-6A50-491B-85B2-D1DA18C91E61}"/>
              </a:ext>
            </a:extLst>
          </p:cNvPr>
          <p:cNvSpPr>
            <a:spLocks noGrp="1"/>
          </p:cNvSpPr>
          <p:nvPr>
            <p:ph type="title"/>
          </p:nvPr>
        </p:nvSpPr>
        <p:spPr/>
        <p:txBody>
          <a:bodyPr/>
          <a:lstStyle/>
          <a:p>
            <a:r>
              <a:rPr lang="sv-SE" noProof="0" dirty="0"/>
              <a:t>Lokal information</a:t>
            </a:r>
          </a:p>
        </p:txBody>
      </p:sp>
      <p:sp>
        <p:nvSpPr>
          <p:cNvPr id="7" name="Platshållare för text 6">
            <a:extLst>
              <a:ext uri="{FF2B5EF4-FFF2-40B4-BE49-F238E27FC236}">
                <a16:creationId xmlns:a16="http://schemas.microsoft.com/office/drawing/2014/main" id="{E41C3D3E-B69B-4CEC-8885-FBE5C0CDA60E}"/>
              </a:ext>
            </a:extLst>
          </p:cNvPr>
          <p:cNvSpPr>
            <a:spLocks noGrp="1"/>
          </p:cNvSpPr>
          <p:nvPr>
            <p:ph type="body" sz="quarter" idx="11"/>
          </p:nvPr>
        </p:nvSpPr>
        <p:spPr/>
        <p:txBody>
          <a:bodyPr/>
          <a:lstStyle/>
          <a:p>
            <a:endParaRPr lang="en-US"/>
          </a:p>
        </p:txBody>
      </p:sp>
      <p:sp>
        <p:nvSpPr>
          <p:cNvPr id="8" name="Platshållare för datum 7">
            <a:extLst>
              <a:ext uri="{FF2B5EF4-FFF2-40B4-BE49-F238E27FC236}">
                <a16:creationId xmlns:a16="http://schemas.microsoft.com/office/drawing/2014/main" id="{83172B7A-D1B7-869F-E6F4-FC62149A4CFB}"/>
              </a:ext>
            </a:extLst>
          </p:cNvPr>
          <p:cNvSpPr>
            <a:spLocks noGrp="1"/>
          </p:cNvSpPr>
          <p:nvPr>
            <p:ph type="dt" sz="half" idx="13"/>
          </p:nvPr>
        </p:nvSpPr>
        <p:spPr/>
        <p:txBody>
          <a:bodyPr/>
          <a:lstStyle/>
          <a:p>
            <a:fld id="{2E85289C-DFFA-4989-871B-D0B1E886D936}" type="datetime1">
              <a:rPr lang="sv-SE" smtClean="0"/>
              <a:t>2024-03-14</a:t>
            </a:fld>
            <a:endParaRPr lang="en-US" dirty="0"/>
          </a:p>
        </p:txBody>
      </p:sp>
      <p:pic>
        <p:nvPicPr>
          <p:cNvPr id="9" name="Picture 26">
            <a:extLst>
              <a:ext uri="{FF2B5EF4-FFF2-40B4-BE49-F238E27FC236}">
                <a16:creationId xmlns:a16="http://schemas.microsoft.com/office/drawing/2014/main" id="{30140384-5DF2-FC61-F297-E0FB2E808601}"/>
              </a:ext>
            </a:extLst>
          </p:cNvPr>
          <p:cNvPicPr>
            <a:picLocks noGrp="1" noChangeAspect="1" noChangeArrowheads="1"/>
          </p:cNvPicPr>
          <p:nvPr>
            <p:ph sz="half" idx="12"/>
          </p:nvPr>
        </p:nvPicPr>
        <p:blipFill>
          <a:blip r:embed="rId3">
            <a:extLst>
              <a:ext uri="{28A0092B-C50C-407E-A947-70E740481C1C}">
                <a14:useLocalDpi xmlns:a14="http://schemas.microsoft.com/office/drawing/2010/main" val="0"/>
              </a:ext>
            </a:extLst>
          </a:blip>
          <a:srcRect/>
          <a:stretch>
            <a:fillRect/>
          </a:stretch>
        </p:blipFill>
        <p:spPr bwMode="auto">
          <a:xfrm>
            <a:off x="7361598" y="2577737"/>
            <a:ext cx="2803209" cy="284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23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1976436" y="1183765"/>
            <a:ext cx="8775563" cy="627251"/>
          </a:xfrm>
        </p:spPr>
        <p:txBody>
          <a:bodyPr/>
          <a:lstStyle/>
          <a:p>
            <a:r>
              <a:rPr lang="sv-SE" noProof="0" dirty="0"/>
              <a:t>Vad innebär ett medlemskap?</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latshållare för innehåll 4">
            <a:extLst>
              <a:ext uri="{FF2B5EF4-FFF2-40B4-BE49-F238E27FC236}">
                <a16:creationId xmlns:a16="http://schemas.microsoft.com/office/drawing/2014/main" id="{881AEFA5-E6FB-86B4-908F-6F655A0C968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972904" y="2413000"/>
            <a:ext cx="8094827" cy="4045230"/>
          </a:xfrm>
        </p:spPr>
      </p:pic>
    </p:spTree>
    <p:extLst>
      <p:ext uri="{BB962C8B-B14F-4D97-AF65-F5344CB8AC3E}">
        <p14:creationId xmlns:p14="http://schemas.microsoft.com/office/powerpoint/2010/main" val="261978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tshållare för text 26">
            <a:extLst>
              <a:ext uri="{FF2B5EF4-FFF2-40B4-BE49-F238E27FC236}">
                <a16:creationId xmlns:a16="http://schemas.microsoft.com/office/drawing/2014/main" id="{4468BAF4-065A-D554-9919-F577AF99561E}"/>
              </a:ext>
            </a:extLst>
          </p:cNvPr>
          <p:cNvSpPr>
            <a:spLocks noGrp="1"/>
          </p:cNvSpPr>
          <p:nvPr>
            <p:ph type="body" sz="quarter" idx="10"/>
          </p:nvPr>
        </p:nvSpPr>
        <p:spPr>
          <a:xfrm>
            <a:off x="6331267" y="1776549"/>
            <a:ext cx="4136435" cy="4461691"/>
          </a:xfrm>
        </p:spPr>
        <p:txBody>
          <a:bodyPr/>
          <a:lstStyle/>
          <a:p>
            <a:r>
              <a:rPr lang="sv-SE" sz="1800" dirty="0">
                <a:latin typeface="Times New Roman"/>
                <a:ea typeface="Calibri"/>
                <a:cs typeface="Times New Roman"/>
              </a:rPr>
              <a:t>Som medlem i IF Metall Borås betalar du 1,5 procent i medlemsavgift. Av avgiften går en del till förbundet, en del till a-kassan och en del till avdelningen. Lägsta medlemsavgift per månad </a:t>
            </a:r>
            <a:r>
              <a:rPr lang="sv-SE" sz="1800">
                <a:latin typeface="Times New Roman"/>
                <a:ea typeface="Calibri"/>
                <a:cs typeface="Times New Roman"/>
              </a:rPr>
              <a:t>är 239 </a:t>
            </a:r>
            <a:r>
              <a:rPr lang="sv-SE" sz="1800" dirty="0">
                <a:latin typeface="Times New Roman"/>
                <a:ea typeface="Calibri"/>
                <a:cs typeface="Times New Roman"/>
              </a:rPr>
              <a:t>kronor och högsta medlemsavgift per månad </a:t>
            </a:r>
            <a:r>
              <a:rPr lang="sv-SE" sz="1800">
                <a:latin typeface="Times New Roman"/>
                <a:ea typeface="Calibri"/>
                <a:cs typeface="Times New Roman"/>
              </a:rPr>
              <a:t>är 657 </a:t>
            </a:r>
            <a:r>
              <a:rPr lang="sv-SE" sz="1800" dirty="0">
                <a:latin typeface="Times New Roman"/>
                <a:ea typeface="Calibri"/>
                <a:cs typeface="Times New Roman"/>
              </a:rPr>
              <a:t>kronor.</a:t>
            </a:r>
          </a:p>
          <a:p>
            <a:endParaRPr lang="sv-SE" dirty="0"/>
          </a:p>
        </p:txBody>
      </p:sp>
      <p:sp>
        <p:nvSpPr>
          <p:cNvPr id="6" name="Platshållare för datum 5">
            <a:extLst>
              <a:ext uri="{FF2B5EF4-FFF2-40B4-BE49-F238E27FC236}">
                <a16:creationId xmlns:a16="http://schemas.microsoft.com/office/drawing/2014/main" id="{6885A03A-8B0A-B4F8-6CDC-9DAA675964D7}"/>
              </a:ext>
            </a:extLst>
          </p:cNvPr>
          <p:cNvSpPr>
            <a:spLocks noGrp="1"/>
          </p:cNvSpPr>
          <p:nvPr>
            <p:ph type="dt" sz="half" idx="12"/>
          </p:nvPr>
        </p:nvSpPr>
        <p:spPr/>
        <p:txBody>
          <a:bodyPr/>
          <a:lstStyle/>
          <a:p>
            <a:fld id="{31151B37-4696-4317-9079-8FE874F7DE23}" type="datetime1">
              <a:rPr lang="sv-SE" smtClean="0"/>
              <a:pPr/>
              <a:t>2024-03-14</a:t>
            </a:fld>
            <a:endParaRPr lang="en-US" dirty="0"/>
          </a:p>
        </p:txBody>
      </p:sp>
      <p:sp>
        <p:nvSpPr>
          <p:cNvPr id="28" name="Platshållare för text 27">
            <a:extLst>
              <a:ext uri="{FF2B5EF4-FFF2-40B4-BE49-F238E27FC236}">
                <a16:creationId xmlns:a16="http://schemas.microsoft.com/office/drawing/2014/main" id="{6CBA3545-E538-45DB-6274-6670E1C48844}"/>
              </a:ext>
            </a:extLst>
          </p:cNvPr>
          <p:cNvSpPr>
            <a:spLocks noGrp="1"/>
          </p:cNvSpPr>
          <p:nvPr>
            <p:ph type="body" sz="quarter" idx="11"/>
          </p:nvPr>
        </p:nvSpPr>
        <p:spPr/>
        <p:txBody>
          <a:bodyPr/>
          <a:lstStyle/>
          <a:p>
            <a:endParaRPr lang="sv-SE"/>
          </a:p>
        </p:txBody>
      </p:sp>
      <p:pic>
        <p:nvPicPr>
          <p:cNvPr id="2" name="Bildobjekt 7">
            <a:extLst>
              <a:ext uri="{FF2B5EF4-FFF2-40B4-BE49-F238E27FC236}">
                <a16:creationId xmlns:a16="http://schemas.microsoft.com/office/drawing/2014/main" id="{D00F587E-9078-7B62-A4C5-6261F44B0DBA}"/>
              </a:ext>
            </a:extLst>
          </p:cNvPr>
          <p:cNvPicPr>
            <a:picLocks noGrp="1"/>
          </p:cNvPicPr>
          <p:nvPr>
            <p:ph idx="1"/>
          </p:nvPr>
        </p:nvPicPr>
        <p:blipFill>
          <a:blip r:embed="rId3"/>
          <a:stretch>
            <a:fillRect/>
          </a:stretch>
        </p:blipFill>
        <p:spPr>
          <a:xfrm>
            <a:off x="127045" y="1563511"/>
            <a:ext cx="5812200" cy="4062226"/>
          </a:xfrm>
          <a:prstGeom prst="rect">
            <a:avLst/>
          </a:prstGeom>
        </p:spPr>
      </p:pic>
    </p:spTree>
    <p:extLst>
      <p:ext uri="{BB962C8B-B14F-4D97-AF65-F5344CB8AC3E}">
        <p14:creationId xmlns:p14="http://schemas.microsoft.com/office/powerpoint/2010/main" val="318812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922790" y="1183765"/>
            <a:ext cx="9829210" cy="627251"/>
          </a:xfrm>
        </p:spPr>
        <p:txBody>
          <a:bodyPr/>
          <a:lstStyle/>
          <a:p>
            <a:r>
              <a:rPr lang="sv-SE" dirty="0"/>
              <a:t>Du som medlem kan påverka hela IF Metall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a:xfrm>
            <a:off x="644378" y="1855927"/>
            <a:ext cx="10638877" cy="3603691"/>
          </a:xfrm>
        </p:spPr>
        <p:txBody>
          <a:bodyPr>
            <a:normAutofit/>
          </a:bodyPr>
          <a:lstStyle/>
          <a:p>
            <a:r>
              <a:rPr lang="sv-SE" sz="2400" b="1" dirty="0">
                <a:solidFill>
                  <a:srgbClr val="FF0000"/>
                </a:solidFill>
              </a:rPr>
              <a:t>Många medlemmar = starka tillsammans = bra kollektivavtal</a:t>
            </a:r>
          </a:p>
        </p:txBody>
      </p:sp>
      <p:sp>
        <p:nvSpPr>
          <p:cNvPr id="15" name="Moln 14">
            <a:extLst>
              <a:ext uri="{FF2B5EF4-FFF2-40B4-BE49-F238E27FC236}">
                <a16:creationId xmlns:a16="http://schemas.microsoft.com/office/drawing/2014/main" id="{B7FB8271-FCEE-DC92-3A25-95B421DA92E0}"/>
              </a:ext>
            </a:extLst>
          </p:cNvPr>
          <p:cNvSpPr/>
          <p:nvPr/>
        </p:nvSpPr>
        <p:spPr>
          <a:xfrm>
            <a:off x="65923" y="2273979"/>
            <a:ext cx="10256453" cy="434350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7753799-A4A4-3F6D-DFFB-F8846152C7EB}"/>
              </a:ext>
            </a:extLst>
          </p:cNvPr>
          <p:cNvSpPr txBox="1"/>
          <p:nvPr/>
        </p:nvSpPr>
        <p:spPr>
          <a:xfrm>
            <a:off x="1355898" y="2689340"/>
            <a:ext cx="1864359" cy="923330"/>
          </a:xfrm>
          <a:prstGeom prst="rect">
            <a:avLst/>
          </a:prstGeom>
          <a:no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Årliga löneökningar </a:t>
            </a:r>
          </a:p>
        </p:txBody>
      </p:sp>
      <p:sp>
        <p:nvSpPr>
          <p:cNvPr id="5" name="textruta 4">
            <a:extLst>
              <a:ext uri="{FF2B5EF4-FFF2-40B4-BE49-F238E27FC236}">
                <a16:creationId xmlns:a16="http://schemas.microsoft.com/office/drawing/2014/main" id="{7964742F-7C9D-6DAD-F1A7-BF3A398883DF}"/>
              </a:ext>
            </a:extLst>
          </p:cNvPr>
          <p:cNvSpPr txBox="1"/>
          <p:nvPr/>
        </p:nvSpPr>
        <p:spPr>
          <a:xfrm>
            <a:off x="4134213" y="3151005"/>
            <a:ext cx="2027704" cy="646331"/>
          </a:xfrm>
          <a:prstGeom prst="rect">
            <a:avLst/>
          </a:prstGeom>
          <a:noFill/>
        </p:spPr>
        <p:txBody>
          <a:bodyPr wrap="square" rtlCol="0">
            <a:spAutoFit/>
          </a:bodyPr>
          <a:lstStyle/>
          <a:p>
            <a:pPr marL="285750" indent="-285750">
              <a:buFont typeface="Arial" panose="020B0604020202020204" pitchFamily="34" charset="0"/>
              <a:buChar char="•"/>
            </a:pPr>
            <a:r>
              <a:rPr lang="sv-SE" dirty="0"/>
              <a:t>Rätt till kollektivavtalet</a:t>
            </a:r>
          </a:p>
        </p:txBody>
      </p:sp>
      <p:sp>
        <p:nvSpPr>
          <p:cNvPr id="6" name="textruta 5">
            <a:extLst>
              <a:ext uri="{FF2B5EF4-FFF2-40B4-BE49-F238E27FC236}">
                <a16:creationId xmlns:a16="http://schemas.microsoft.com/office/drawing/2014/main" id="{8DBB1C4A-CF1D-C9C4-5B7C-F0A515EB7288}"/>
              </a:ext>
            </a:extLst>
          </p:cNvPr>
          <p:cNvSpPr txBox="1"/>
          <p:nvPr/>
        </p:nvSpPr>
        <p:spPr>
          <a:xfrm>
            <a:off x="1691680" y="4996689"/>
            <a:ext cx="2016224" cy="369332"/>
          </a:xfrm>
          <a:prstGeom prst="rect">
            <a:avLst/>
          </a:prstGeom>
          <a:noFill/>
        </p:spPr>
        <p:txBody>
          <a:bodyPr wrap="square" rtlCol="0">
            <a:spAutoFit/>
          </a:bodyPr>
          <a:lstStyle/>
          <a:p>
            <a:pPr marL="285750" indent="-285750">
              <a:buFont typeface="Arial" panose="020B0604020202020204" pitchFamily="34" charset="0"/>
              <a:buChar char="•"/>
            </a:pPr>
            <a:r>
              <a:rPr lang="sv-SE" dirty="0"/>
              <a:t>Försäkringar</a:t>
            </a:r>
          </a:p>
        </p:txBody>
      </p:sp>
      <p:sp>
        <p:nvSpPr>
          <p:cNvPr id="7" name="textruta 6">
            <a:extLst>
              <a:ext uri="{FF2B5EF4-FFF2-40B4-BE49-F238E27FC236}">
                <a16:creationId xmlns:a16="http://schemas.microsoft.com/office/drawing/2014/main" id="{2D6D5A62-530C-AD5C-34D1-D58F6A6B6FD1}"/>
              </a:ext>
            </a:extLst>
          </p:cNvPr>
          <p:cNvSpPr txBox="1"/>
          <p:nvPr/>
        </p:nvSpPr>
        <p:spPr>
          <a:xfrm>
            <a:off x="6207578" y="4385045"/>
            <a:ext cx="1812882" cy="923330"/>
          </a:xfrm>
          <a:prstGeom prst="rect">
            <a:avLst/>
          </a:prstGeom>
          <a:noFill/>
        </p:spPr>
        <p:txBody>
          <a:bodyPr wrap="square" rtlCol="0">
            <a:spAutoFit/>
          </a:bodyPr>
          <a:lstStyle/>
          <a:p>
            <a:pPr marL="285750" indent="-285750">
              <a:buFont typeface="Arial" panose="020B0604020202020204" pitchFamily="34" charset="0"/>
              <a:buChar char="•"/>
            </a:pPr>
            <a:r>
              <a:rPr lang="sv-SE" dirty="0"/>
              <a:t>Hjälp vid tvist med arbetsgivare</a:t>
            </a:r>
          </a:p>
        </p:txBody>
      </p:sp>
      <p:sp>
        <p:nvSpPr>
          <p:cNvPr id="9" name="textruta 8">
            <a:extLst>
              <a:ext uri="{FF2B5EF4-FFF2-40B4-BE49-F238E27FC236}">
                <a16:creationId xmlns:a16="http://schemas.microsoft.com/office/drawing/2014/main" id="{D502A240-6656-4741-C212-CB677A440E42}"/>
              </a:ext>
            </a:extLst>
          </p:cNvPr>
          <p:cNvSpPr txBox="1"/>
          <p:nvPr/>
        </p:nvSpPr>
        <p:spPr>
          <a:xfrm>
            <a:off x="922789" y="3814660"/>
            <a:ext cx="1560979" cy="646331"/>
          </a:xfrm>
          <a:prstGeom prst="rect">
            <a:avLst/>
          </a:prstGeom>
          <a:noFill/>
        </p:spPr>
        <p:txBody>
          <a:bodyPr wrap="square" rtlCol="0">
            <a:spAutoFit/>
          </a:bodyPr>
          <a:lstStyle/>
          <a:p>
            <a:pPr marL="285750" indent="-285750">
              <a:buFont typeface="Arial" panose="020B0604020202020204" pitchFamily="34" charset="0"/>
              <a:buChar char="•"/>
            </a:pPr>
            <a:r>
              <a:rPr lang="sv-SE" dirty="0"/>
              <a:t>Ersättning vid strejk </a:t>
            </a:r>
          </a:p>
        </p:txBody>
      </p:sp>
      <p:sp>
        <p:nvSpPr>
          <p:cNvPr id="11" name="textruta 10">
            <a:extLst>
              <a:ext uri="{FF2B5EF4-FFF2-40B4-BE49-F238E27FC236}">
                <a16:creationId xmlns:a16="http://schemas.microsoft.com/office/drawing/2014/main" id="{2EAA5E7B-26C1-C11E-8788-C57BF16A0B65}"/>
              </a:ext>
            </a:extLst>
          </p:cNvPr>
          <p:cNvSpPr txBox="1"/>
          <p:nvPr/>
        </p:nvSpPr>
        <p:spPr>
          <a:xfrm>
            <a:off x="7064200" y="2795070"/>
            <a:ext cx="2244930" cy="646331"/>
          </a:xfrm>
          <a:prstGeom prst="rect">
            <a:avLst/>
          </a:prstGeom>
          <a:no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Rättshjälp</a:t>
            </a:r>
          </a:p>
        </p:txBody>
      </p:sp>
      <p:sp>
        <p:nvSpPr>
          <p:cNvPr id="12" name="textruta 11">
            <a:extLst>
              <a:ext uri="{FF2B5EF4-FFF2-40B4-BE49-F238E27FC236}">
                <a16:creationId xmlns:a16="http://schemas.microsoft.com/office/drawing/2014/main" id="{158899DA-3AB5-4375-9781-941CC682D7A3}"/>
              </a:ext>
            </a:extLst>
          </p:cNvPr>
          <p:cNvSpPr txBox="1"/>
          <p:nvPr/>
        </p:nvSpPr>
        <p:spPr>
          <a:xfrm>
            <a:off x="4211961" y="4385045"/>
            <a:ext cx="1872208" cy="369332"/>
          </a:xfrm>
          <a:prstGeom prst="rect">
            <a:avLst/>
          </a:prstGeom>
          <a:noFill/>
        </p:spPr>
        <p:txBody>
          <a:bodyPr wrap="square" rtlCol="0">
            <a:spAutoFit/>
          </a:bodyPr>
          <a:lstStyle/>
          <a:p>
            <a:pPr marL="285750" indent="-285750">
              <a:buFont typeface="Arial" panose="020B0604020202020204" pitchFamily="34" charset="0"/>
              <a:buChar char="•"/>
            </a:pPr>
            <a:r>
              <a:rPr lang="sv-SE" dirty="0"/>
              <a:t>Löneskydd</a:t>
            </a:r>
          </a:p>
        </p:txBody>
      </p:sp>
      <p:sp>
        <p:nvSpPr>
          <p:cNvPr id="13" name="textruta 12">
            <a:extLst>
              <a:ext uri="{FF2B5EF4-FFF2-40B4-BE49-F238E27FC236}">
                <a16:creationId xmlns:a16="http://schemas.microsoft.com/office/drawing/2014/main" id="{DC216061-DBDD-2C1E-6DB8-C912B82E4EE9}"/>
              </a:ext>
            </a:extLst>
          </p:cNvPr>
          <p:cNvSpPr txBox="1"/>
          <p:nvPr/>
        </p:nvSpPr>
        <p:spPr>
          <a:xfrm>
            <a:off x="3923928" y="5366021"/>
            <a:ext cx="1440160" cy="369332"/>
          </a:xfrm>
          <a:prstGeom prst="rect">
            <a:avLst/>
          </a:prstGeom>
          <a:noFill/>
        </p:spPr>
        <p:txBody>
          <a:bodyPr wrap="square" rtlCol="0">
            <a:spAutoFit/>
          </a:bodyPr>
          <a:lstStyle/>
          <a:p>
            <a:r>
              <a:rPr lang="sv-SE" dirty="0"/>
              <a:t>  A-kassa</a:t>
            </a:r>
          </a:p>
        </p:txBody>
      </p:sp>
      <p:sp>
        <p:nvSpPr>
          <p:cNvPr id="14" name="textruta 13">
            <a:extLst>
              <a:ext uri="{FF2B5EF4-FFF2-40B4-BE49-F238E27FC236}">
                <a16:creationId xmlns:a16="http://schemas.microsoft.com/office/drawing/2014/main" id="{6E85EE3E-BD79-6A9A-9DBF-2F5788F76E0D}"/>
              </a:ext>
            </a:extLst>
          </p:cNvPr>
          <p:cNvSpPr txBox="1"/>
          <p:nvPr/>
        </p:nvSpPr>
        <p:spPr>
          <a:xfrm>
            <a:off x="7064200" y="6245744"/>
            <a:ext cx="3332281" cy="461665"/>
          </a:xfrm>
          <a:prstGeom prst="rect">
            <a:avLst/>
          </a:prstGeom>
          <a:noFill/>
        </p:spPr>
        <p:txBody>
          <a:bodyPr wrap="square" rtlCol="0">
            <a:spAutoFit/>
          </a:bodyPr>
          <a:lstStyle/>
          <a:p>
            <a:r>
              <a:rPr lang="sv-SE" sz="2400" dirty="0">
                <a:solidFill>
                  <a:srgbClr val="FF0000"/>
                </a:solidFill>
              </a:rPr>
              <a:t>Bli medlem du också!</a:t>
            </a:r>
          </a:p>
        </p:txBody>
      </p:sp>
    </p:spTree>
    <p:extLst>
      <p:ext uri="{BB962C8B-B14F-4D97-AF65-F5344CB8AC3E}">
        <p14:creationId xmlns:p14="http://schemas.microsoft.com/office/powerpoint/2010/main" val="96144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53" presetClass="entr" presetSubtype="16"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 fill="hold"/>
                                        <p:tgtEl>
                                          <p:spTgt spid="3"/>
                                        </p:tgtEl>
                                        <p:attrNameLst>
                                          <p:attrName>ppt_w</p:attrName>
                                        </p:attrNameLst>
                                      </p:cBhvr>
                                      <p:tavLst>
                                        <p:tav tm="0">
                                          <p:val>
                                            <p:fltVal val="0"/>
                                          </p:val>
                                        </p:tav>
                                        <p:tav tm="100000">
                                          <p:val>
                                            <p:strVal val="#ppt_w"/>
                                          </p:val>
                                        </p:tav>
                                      </p:tavLst>
                                    </p:anim>
                                    <p:anim calcmode="lin" valueType="num">
                                      <p:cBhvr>
                                        <p:cTn id="12" dur="10" fill="hold"/>
                                        <p:tgtEl>
                                          <p:spTgt spid="3"/>
                                        </p:tgtEl>
                                        <p:attrNameLst>
                                          <p:attrName>ppt_h</p:attrName>
                                        </p:attrNameLst>
                                      </p:cBhvr>
                                      <p:tavLst>
                                        <p:tav tm="0">
                                          <p:val>
                                            <p:fltVal val="0"/>
                                          </p:val>
                                        </p:tav>
                                        <p:tav tm="100000">
                                          <p:val>
                                            <p:strVal val="#ppt_h"/>
                                          </p:val>
                                        </p:tav>
                                      </p:tavLst>
                                    </p:anim>
                                    <p:animEffect transition="in" filter="fade">
                                      <p:cBhvr>
                                        <p:cTn id="13" dur="10"/>
                                        <p:tgtEl>
                                          <p:spTgt spid="3"/>
                                        </p:tgtEl>
                                      </p:cBhvr>
                                    </p:animEffect>
                                  </p:childTnLst>
                                </p:cTn>
                              </p:par>
                            </p:childTnLst>
                          </p:cTn>
                        </p:par>
                        <p:par>
                          <p:cTn id="14" fill="hold">
                            <p:stCondLst>
                              <p:cond delay="2260"/>
                            </p:stCondLst>
                            <p:childTnLst>
                              <p:par>
                                <p:cTn id="15" presetID="53" presetClass="entr" presetSubtype="16" fill="hold" grpId="0" nodeType="after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 fill="hold"/>
                                        <p:tgtEl>
                                          <p:spTgt spid="9"/>
                                        </p:tgtEl>
                                        <p:attrNameLst>
                                          <p:attrName>ppt_w</p:attrName>
                                        </p:attrNameLst>
                                      </p:cBhvr>
                                      <p:tavLst>
                                        <p:tav tm="0">
                                          <p:val>
                                            <p:fltVal val="0"/>
                                          </p:val>
                                        </p:tav>
                                        <p:tav tm="100000">
                                          <p:val>
                                            <p:strVal val="#ppt_w"/>
                                          </p:val>
                                        </p:tav>
                                      </p:tavLst>
                                    </p:anim>
                                    <p:anim calcmode="lin" valueType="num">
                                      <p:cBhvr>
                                        <p:cTn id="18" dur="10" fill="hold"/>
                                        <p:tgtEl>
                                          <p:spTgt spid="9"/>
                                        </p:tgtEl>
                                        <p:attrNameLst>
                                          <p:attrName>ppt_h</p:attrName>
                                        </p:attrNameLst>
                                      </p:cBhvr>
                                      <p:tavLst>
                                        <p:tav tm="0">
                                          <p:val>
                                            <p:fltVal val="0"/>
                                          </p:val>
                                        </p:tav>
                                        <p:tav tm="100000">
                                          <p:val>
                                            <p:strVal val="#ppt_h"/>
                                          </p:val>
                                        </p:tav>
                                      </p:tavLst>
                                    </p:anim>
                                    <p:animEffect transition="in" filter="fade">
                                      <p:cBhvr>
                                        <p:cTn id="19" dur="10"/>
                                        <p:tgtEl>
                                          <p:spTgt spid="9"/>
                                        </p:tgtEl>
                                      </p:cBhvr>
                                    </p:animEffect>
                                  </p:childTnLst>
                                </p:cTn>
                              </p:par>
                            </p:childTnLst>
                          </p:cTn>
                        </p:par>
                        <p:par>
                          <p:cTn id="20" fill="hold">
                            <p:stCondLst>
                              <p:cond delay="2520"/>
                            </p:stCondLst>
                            <p:childTnLst>
                              <p:par>
                                <p:cTn id="21" presetID="53" presetClass="entr" presetSubtype="16" fill="hold" grpId="0" nodeType="after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 fill="hold"/>
                                        <p:tgtEl>
                                          <p:spTgt spid="6"/>
                                        </p:tgtEl>
                                        <p:attrNameLst>
                                          <p:attrName>ppt_w</p:attrName>
                                        </p:attrNameLst>
                                      </p:cBhvr>
                                      <p:tavLst>
                                        <p:tav tm="0">
                                          <p:val>
                                            <p:fltVal val="0"/>
                                          </p:val>
                                        </p:tav>
                                        <p:tav tm="100000">
                                          <p:val>
                                            <p:strVal val="#ppt_w"/>
                                          </p:val>
                                        </p:tav>
                                      </p:tavLst>
                                    </p:anim>
                                    <p:anim calcmode="lin" valueType="num">
                                      <p:cBhvr>
                                        <p:cTn id="24" dur="10" fill="hold"/>
                                        <p:tgtEl>
                                          <p:spTgt spid="6"/>
                                        </p:tgtEl>
                                        <p:attrNameLst>
                                          <p:attrName>ppt_h</p:attrName>
                                        </p:attrNameLst>
                                      </p:cBhvr>
                                      <p:tavLst>
                                        <p:tav tm="0">
                                          <p:val>
                                            <p:fltVal val="0"/>
                                          </p:val>
                                        </p:tav>
                                        <p:tav tm="100000">
                                          <p:val>
                                            <p:strVal val="#ppt_h"/>
                                          </p:val>
                                        </p:tav>
                                      </p:tavLst>
                                    </p:anim>
                                    <p:animEffect transition="in" filter="fade">
                                      <p:cBhvr>
                                        <p:cTn id="25" dur="10"/>
                                        <p:tgtEl>
                                          <p:spTgt spid="6"/>
                                        </p:tgtEl>
                                      </p:cBhvr>
                                    </p:animEffect>
                                  </p:childTnLst>
                                </p:cTn>
                              </p:par>
                            </p:childTnLst>
                          </p:cTn>
                        </p:par>
                        <p:par>
                          <p:cTn id="26" fill="hold">
                            <p:stCondLst>
                              <p:cond delay="2780"/>
                            </p:stCondLst>
                            <p:childTnLst>
                              <p:par>
                                <p:cTn id="27" presetID="53" presetClass="entr" presetSubtype="16" fill="hold" grpId="0" nodeType="afterEffect">
                                  <p:stCondLst>
                                    <p:cond delay="2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 fill="hold"/>
                                        <p:tgtEl>
                                          <p:spTgt spid="13"/>
                                        </p:tgtEl>
                                        <p:attrNameLst>
                                          <p:attrName>ppt_w</p:attrName>
                                        </p:attrNameLst>
                                      </p:cBhvr>
                                      <p:tavLst>
                                        <p:tav tm="0">
                                          <p:val>
                                            <p:fltVal val="0"/>
                                          </p:val>
                                        </p:tav>
                                        <p:tav tm="100000">
                                          <p:val>
                                            <p:strVal val="#ppt_w"/>
                                          </p:val>
                                        </p:tav>
                                      </p:tavLst>
                                    </p:anim>
                                    <p:anim calcmode="lin" valueType="num">
                                      <p:cBhvr>
                                        <p:cTn id="30" dur="10" fill="hold"/>
                                        <p:tgtEl>
                                          <p:spTgt spid="13"/>
                                        </p:tgtEl>
                                        <p:attrNameLst>
                                          <p:attrName>ppt_h</p:attrName>
                                        </p:attrNameLst>
                                      </p:cBhvr>
                                      <p:tavLst>
                                        <p:tav tm="0">
                                          <p:val>
                                            <p:fltVal val="0"/>
                                          </p:val>
                                        </p:tav>
                                        <p:tav tm="100000">
                                          <p:val>
                                            <p:strVal val="#ppt_h"/>
                                          </p:val>
                                        </p:tav>
                                      </p:tavLst>
                                    </p:anim>
                                    <p:animEffect transition="in" filter="fade">
                                      <p:cBhvr>
                                        <p:cTn id="31" dur="10"/>
                                        <p:tgtEl>
                                          <p:spTgt spid="13"/>
                                        </p:tgtEl>
                                      </p:cBhvr>
                                    </p:animEffect>
                                  </p:childTnLst>
                                </p:cTn>
                              </p:par>
                            </p:childTnLst>
                          </p:cTn>
                        </p:par>
                        <p:par>
                          <p:cTn id="32" fill="hold">
                            <p:stCondLst>
                              <p:cond delay="3040"/>
                            </p:stCondLst>
                            <p:childTnLst>
                              <p:par>
                                <p:cTn id="33" presetID="53" presetClass="entr" presetSubtype="16" fill="hold" grpId="0" nodeType="afterEffect">
                                  <p:stCondLst>
                                    <p:cond delay="25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 fill="hold"/>
                                        <p:tgtEl>
                                          <p:spTgt spid="12"/>
                                        </p:tgtEl>
                                        <p:attrNameLst>
                                          <p:attrName>ppt_w</p:attrName>
                                        </p:attrNameLst>
                                      </p:cBhvr>
                                      <p:tavLst>
                                        <p:tav tm="0">
                                          <p:val>
                                            <p:fltVal val="0"/>
                                          </p:val>
                                        </p:tav>
                                        <p:tav tm="100000">
                                          <p:val>
                                            <p:strVal val="#ppt_w"/>
                                          </p:val>
                                        </p:tav>
                                      </p:tavLst>
                                    </p:anim>
                                    <p:anim calcmode="lin" valueType="num">
                                      <p:cBhvr>
                                        <p:cTn id="36" dur="10" fill="hold"/>
                                        <p:tgtEl>
                                          <p:spTgt spid="12"/>
                                        </p:tgtEl>
                                        <p:attrNameLst>
                                          <p:attrName>ppt_h</p:attrName>
                                        </p:attrNameLst>
                                      </p:cBhvr>
                                      <p:tavLst>
                                        <p:tav tm="0">
                                          <p:val>
                                            <p:fltVal val="0"/>
                                          </p:val>
                                        </p:tav>
                                        <p:tav tm="100000">
                                          <p:val>
                                            <p:strVal val="#ppt_h"/>
                                          </p:val>
                                        </p:tav>
                                      </p:tavLst>
                                    </p:anim>
                                    <p:animEffect transition="in" filter="fade">
                                      <p:cBhvr>
                                        <p:cTn id="37" dur="10"/>
                                        <p:tgtEl>
                                          <p:spTgt spid="12"/>
                                        </p:tgtEl>
                                      </p:cBhvr>
                                    </p:animEffect>
                                  </p:childTnLst>
                                </p:cTn>
                              </p:par>
                            </p:childTnLst>
                          </p:cTn>
                        </p:par>
                        <p:par>
                          <p:cTn id="38" fill="hold">
                            <p:stCondLst>
                              <p:cond delay="3300"/>
                            </p:stCondLst>
                            <p:childTnLst>
                              <p:par>
                                <p:cTn id="39" presetID="53" presetClass="entr" presetSubtype="16" fill="hold" grpId="0" nodeType="afterEffect">
                                  <p:stCondLst>
                                    <p:cond delay="25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 fill="hold"/>
                                        <p:tgtEl>
                                          <p:spTgt spid="5"/>
                                        </p:tgtEl>
                                        <p:attrNameLst>
                                          <p:attrName>ppt_w</p:attrName>
                                        </p:attrNameLst>
                                      </p:cBhvr>
                                      <p:tavLst>
                                        <p:tav tm="0">
                                          <p:val>
                                            <p:fltVal val="0"/>
                                          </p:val>
                                        </p:tav>
                                        <p:tav tm="100000">
                                          <p:val>
                                            <p:strVal val="#ppt_w"/>
                                          </p:val>
                                        </p:tav>
                                      </p:tavLst>
                                    </p:anim>
                                    <p:anim calcmode="lin" valueType="num">
                                      <p:cBhvr>
                                        <p:cTn id="42" dur="10" fill="hold"/>
                                        <p:tgtEl>
                                          <p:spTgt spid="5"/>
                                        </p:tgtEl>
                                        <p:attrNameLst>
                                          <p:attrName>ppt_h</p:attrName>
                                        </p:attrNameLst>
                                      </p:cBhvr>
                                      <p:tavLst>
                                        <p:tav tm="0">
                                          <p:val>
                                            <p:fltVal val="0"/>
                                          </p:val>
                                        </p:tav>
                                        <p:tav tm="100000">
                                          <p:val>
                                            <p:strVal val="#ppt_h"/>
                                          </p:val>
                                        </p:tav>
                                      </p:tavLst>
                                    </p:anim>
                                    <p:animEffect transition="in" filter="fade">
                                      <p:cBhvr>
                                        <p:cTn id="43" dur="10"/>
                                        <p:tgtEl>
                                          <p:spTgt spid="5"/>
                                        </p:tgtEl>
                                      </p:cBhvr>
                                    </p:animEffect>
                                  </p:childTnLst>
                                </p:cTn>
                              </p:par>
                            </p:childTnLst>
                          </p:cTn>
                        </p:par>
                        <p:par>
                          <p:cTn id="44" fill="hold">
                            <p:stCondLst>
                              <p:cond delay="3560"/>
                            </p:stCondLst>
                            <p:childTnLst>
                              <p:par>
                                <p:cTn id="45" presetID="53" presetClass="entr" presetSubtype="16" fill="hold" grpId="0" nodeType="afterEffect">
                                  <p:stCondLst>
                                    <p:cond delay="25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 fill="hold"/>
                                        <p:tgtEl>
                                          <p:spTgt spid="11"/>
                                        </p:tgtEl>
                                        <p:attrNameLst>
                                          <p:attrName>ppt_w</p:attrName>
                                        </p:attrNameLst>
                                      </p:cBhvr>
                                      <p:tavLst>
                                        <p:tav tm="0">
                                          <p:val>
                                            <p:fltVal val="0"/>
                                          </p:val>
                                        </p:tav>
                                        <p:tav tm="100000">
                                          <p:val>
                                            <p:strVal val="#ppt_w"/>
                                          </p:val>
                                        </p:tav>
                                      </p:tavLst>
                                    </p:anim>
                                    <p:anim calcmode="lin" valueType="num">
                                      <p:cBhvr>
                                        <p:cTn id="48" dur="10" fill="hold"/>
                                        <p:tgtEl>
                                          <p:spTgt spid="11"/>
                                        </p:tgtEl>
                                        <p:attrNameLst>
                                          <p:attrName>ppt_h</p:attrName>
                                        </p:attrNameLst>
                                      </p:cBhvr>
                                      <p:tavLst>
                                        <p:tav tm="0">
                                          <p:val>
                                            <p:fltVal val="0"/>
                                          </p:val>
                                        </p:tav>
                                        <p:tav tm="100000">
                                          <p:val>
                                            <p:strVal val="#ppt_h"/>
                                          </p:val>
                                        </p:tav>
                                      </p:tavLst>
                                    </p:anim>
                                    <p:animEffect transition="in" filter="fade">
                                      <p:cBhvr>
                                        <p:cTn id="49" dur="10"/>
                                        <p:tgtEl>
                                          <p:spTgt spid="11"/>
                                        </p:tgtEl>
                                      </p:cBhvr>
                                    </p:animEffect>
                                  </p:childTnLst>
                                </p:cTn>
                              </p:par>
                            </p:childTnLst>
                          </p:cTn>
                        </p:par>
                        <p:par>
                          <p:cTn id="50" fill="hold">
                            <p:stCondLst>
                              <p:cond delay="3820"/>
                            </p:stCondLst>
                            <p:childTnLst>
                              <p:par>
                                <p:cTn id="51" presetID="53" presetClass="entr" presetSubtype="16" fill="hold" grpId="0" nodeType="afterEffect">
                                  <p:stCondLst>
                                    <p:cond delay="25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 fill="hold"/>
                                        <p:tgtEl>
                                          <p:spTgt spid="7"/>
                                        </p:tgtEl>
                                        <p:attrNameLst>
                                          <p:attrName>ppt_w</p:attrName>
                                        </p:attrNameLst>
                                      </p:cBhvr>
                                      <p:tavLst>
                                        <p:tav tm="0">
                                          <p:val>
                                            <p:fltVal val="0"/>
                                          </p:val>
                                        </p:tav>
                                        <p:tav tm="100000">
                                          <p:val>
                                            <p:strVal val="#ppt_w"/>
                                          </p:val>
                                        </p:tav>
                                      </p:tavLst>
                                    </p:anim>
                                    <p:anim calcmode="lin" valueType="num">
                                      <p:cBhvr>
                                        <p:cTn id="54" dur="10" fill="hold"/>
                                        <p:tgtEl>
                                          <p:spTgt spid="7"/>
                                        </p:tgtEl>
                                        <p:attrNameLst>
                                          <p:attrName>ppt_h</p:attrName>
                                        </p:attrNameLst>
                                      </p:cBhvr>
                                      <p:tavLst>
                                        <p:tav tm="0">
                                          <p:val>
                                            <p:fltVal val="0"/>
                                          </p:val>
                                        </p:tav>
                                        <p:tav tm="100000">
                                          <p:val>
                                            <p:strVal val="#ppt_h"/>
                                          </p:val>
                                        </p:tav>
                                      </p:tavLst>
                                    </p:anim>
                                    <p:animEffect transition="in" filter="fade">
                                      <p:cBhvr>
                                        <p:cTn id="55" dur="1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5" grpId="0"/>
      <p:bldP spid="6" grpId="0"/>
      <p:bldP spid="7" grpId="0"/>
      <p:bldP spid="9"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00ECC38D-5F70-4FA5-807A-49AA883DCCB8}"/>
              </a:ext>
            </a:extLst>
          </p:cNvPr>
          <p:cNvSpPr>
            <a:spLocks noGrp="1"/>
          </p:cNvSpPr>
          <p:nvPr>
            <p:ph type="body" sz="quarter" idx="12"/>
          </p:nvPr>
        </p:nvSpPr>
        <p:spPr/>
        <p:txBody>
          <a:bodyPr/>
          <a:lstStyle/>
          <a:p>
            <a:endParaRPr lang="en-US"/>
          </a:p>
        </p:txBody>
      </p:sp>
      <p:sp>
        <p:nvSpPr>
          <p:cNvPr id="6" name="Platshållare för datum 5">
            <a:extLst>
              <a:ext uri="{FF2B5EF4-FFF2-40B4-BE49-F238E27FC236}">
                <a16:creationId xmlns:a16="http://schemas.microsoft.com/office/drawing/2014/main" id="{03DE4E7D-6BA4-A651-94B8-B6A2F6619970}"/>
              </a:ext>
            </a:extLst>
          </p:cNvPr>
          <p:cNvSpPr>
            <a:spLocks noGrp="1"/>
          </p:cNvSpPr>
          <p:nvPr>
            <p:ph type="dt" sz="half" idx="13"/>
          </p:nvPr>
        </p:nvSpPr>
        <p:spPr/>
        <p:txBody>
          <a:bodyPr/>
          <a:lstStyle/>
          <a:p>
            <a:fld id="{4DC9D706-D4D8-4424-A57C-03671C12B1B8}" type="datetime1">
              <a:rPr lang="sv-SE" smtClean="0"/>
              <a:t>2024-03-14</a:t>
            </a:fld>
            <a:endParaRPr lang="en-US" dirty="0"/>
          </a:p>
        </p:txBody>
      </p:sp>
      <p:pic>
        <p:nvPicPr>
          <p:cNvPr id="3" name="Bildobjekt 2" descr="En bild som visar Neon, ljus&#10;&#10;Automatiskt genererad beskrivning">
            <a:extLst>
              <a:ext uri="{FF2B5EF4-FFF2-40B4-BE49-F238E27FC236}">
                <a16:creationId xmlns:a16="http://schemas.microsoft.com/office/drawing/2014/main" id="{DCE4E1FD-30AF-48F5-0BFF-5FDBCDBB5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618" y="911613"/>
            <a:ext cx="4412763" cy="5886062"/>
          </a:xfrm>
          <a:prstGeom prst="rect">
            <a:avLst/>
          </a:prstGeom>
        </p:spPr>
      </p:pic>
    </p:spTree>
    <p:extLst>
      <p:ext uri="{BB962C8B-B14F-4D97-AF65-F5344CB8AC3E}">
        <p14:creationId xmlns:p14="http://schemas.microsoft.com/office/powerpoint/2010/main" val="230422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07B56E08-D1CD-624F-A749-D1DD0A7E473D}"/>
              </a:ext>
            </a:extLst>
          </p:cNvPr>
          <p:cNvSpPr>
            <a:spLocks/>
          </p:cNvSpPr>
          <p:nvPr/>
        </p:nvSpPr>
        <p:spPr bwMode="auto">
          <a:xfrm>
            <a:off x="1985050" y="4373049"/>
            <a:ext cx="8221897" cy="1433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790" tIns="50790" rIns="50790" bIns="50790" anchor="ctr"/>
          <a:lstStyle/>
          <a:p>
            <a:pPr algn="ctr">
              <a:defRPr/>
            </a:pPr>
            <a:r>
              <a:rPr lang="es-ES" sz="9200" dirty="0">
                <a:latin typeface="Roboto" panose="02000000000000000000" pitchFamily="2" charset="0"/>
                <a:ea typeface="Roboto" panose="02000000000000000000" pitchFamily="2" charset="0"/>
                <a:cs typeface="Lato Regular"/>
              </a:rPr>
              <a:t>TACK</a:t>
            </a:r>
          </a:p>
        </p:txBody>
      </p:sp>
      <p:sp>
        <p:nvSpPr>
          <p:cNvPr id="3" name="AutoShape 119">
            <a:extLst>
              <a:ext uri="{FF2B5EF4-FFF2-40B4-BE49-F238E27FC236}">
                <a16:creationId xmlns:a16="http://schemas.microsoft.com/office/drawing/2014/main" id="{54836AEC-BC20-914A-81A4-185854F62938}"/>
              </a:ext>
            </a:extLst>
          </p:cNvPr>
          <p:cNvSpPr>
            <a:spLocks/>
          </p:cNvSpPr>
          <p:nvPr/>
        </p:nvSpPr>
        <p:spPr bwMode="auto">
          <a:xfrm>
            <a:off x="4840150" y="1606577"/>
            <a:ext cx="2511699" cy="2502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 name="Platshållare för datum 3">
            <a:extLst>
              <a:ext uri="{FF2B5EF4-FFF2-40B4-BE49-F238E27FC236}">
                <a16:creationId xmlns:a16="http://schemas.microsoft.com/office/drawing/2014/main" id="{8CEBEA8B-CA2B-BFE1-CE20-67BAD5EFD696}"/>
              </a:ext>
            </a:extLst>
          </p:cNvPr>
          <p:cNvSpPr>
            <a:spLocks noGrp="1"/>
          </p:cNvSpPr>
          <p:nvPr>
            <p:ph type="dt" sz="half" idx="10"/>
          </p:nvPr>
        </p:nvSpPr>
        <p:spPr/>
        <p:txBody>
          <a:bodyPr/>
          <a:lstStyle/>
          <a:p>
            <a:fld id="{430D0AE1-1337-4AF1-A978-01B49401630D}" type="datetime1">
              <a:rPr lang="sv-SE" smtClean="0"/>
              <a:t>2024-03-14</a:t>
            </a:fld>
            <a:endParaRPr lang="en-US" dirty="0"/>
          </a:p>
        </p:txBody>
      </p:sp>
    </p:spTree>
    <p:extLst>
      <p:ext uri="{BB962C8B-B14F-4D97-AF65-F5344CB8AC3E}">
        <p14:creationId xmlns:p14="http://schemas.microsoft.com/office/powerpoint/2010/main" val="25702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p:txBody>
          <a:bodyPr/>
          <a:lstStyle/>
          <a:p>
            <a:r>
              <a:rPr lang="sv-SE" noProof="0" dirty="0"/>
              <a:t>Vad är ett fackförbund?</a:t>
            </a:r>
          </a:p>
        </p:txBody>
      </p:sp>
      <p:sp>
        <p:nvSpPr>
          <p:cNvPr id="9" name="Platshållare för innehåll 8">
            <a:extLst>
              <a:ext uri="{FF2B5EF4-FFF2-40B4-BE49-F238E27FC236}">
                <a16:creationId xmlns:a16="http://schemas.microsoft.com/office/drawing/2014/main" id="{5FA7915C-0E8C-49A3-ACBD-87A24101B8B9}"/>
              </a:ext>
            </a:extLst>
          </p:cNvPr>
          <p:cNvSpPr>
            <a:spLocks noGrp="1"/>
          </p:cNvSpPr>
          <p:nvPr>
            <p:ph sz="quarter" idx="10"/>
          </p:nvPr>
        </p:nvSpPr>
        <p:spPr/>
        <p:txBody>
          <a:bodyPr/>
          <a:lstStyle/>
          <a:p>
            <a:r>
              <a:rPr lang="sv-SE" dirty="0"/>
              <a:t>Förening som driver medlemmarnas intressen på arbetsplatsen</a:t>
            </a:r>
          </a:p>
          <a:p>
            <a:r>
              <a:rPr lang="sv-SE" dirty="0"/>
              <a:t>Driver arbetsmiljöfrågor genom skyddsombud</a:t>
            </a:r>
          </a:p>
          <a:p>
            <a:r>
              <a:rPr lang="sv-SE" dirty="0"/>
              <a:t>Förhandlar för sina medlemmar när företaget vill säga upp anställda</a:t>
            </a:r>
          </a:p>
          <a:p>
            <a:r>
              <a:rPr lang="sv-SE" dirty="0"/>
              <a:t>Tecknar avtal för att förbättra för medlemmarna och ser till att arbetsgivaren följer dem. Bland annat angående: </a:t>
            </a:r>
          </a:p>
          <a:p>
            <a:pPr marL="0" indent="0">
              <a:buNone/>
            </a:pPr>
            <a:r>
              <a:rPr lang="sv-SE" dirty="0"/>
              <a:t>	- Lönesystem / lönehöjningar</a:t>
            </a:r>
          </a:p>
          <a:p>
            <a:pPr marL="0" indent="0">
              <a:buNone/>
            </a:pPr>
            <a:r>
              <a:rPr lang="sv-SE" dirty="0"/>
              <a:t>	- Arbetstider</a:t>
            </a:r>
          </a:p>
          <a:p>
            <a:pPr marL="0" indent="0">
              <a:buNone/>
            </a:pPr>
            <a:r>
              <a:rPr lang="sv-SE" dirty="0"/>
              <a:t>	- Förändringar på arbetsplatsen</a:t>
            </a:r>
          </a:p>
          <a:p>
            <a:endParaRPr lang="en-US"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Tree>
    <p:extLst>
      <p:ext uri="{BB962C8B-B14F-4D97-AF65-F5344CB8AC3E}">
        <p14:creationId xmlns:p14="http://schemas.microsoft.com/office/powerpoint/2010/main" val="259668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down)">
                                      <p:cBhvr>
                                        <p:cTn id="28" dur="500"/>
                                        <p:tgtEl>
                                          <p:spTgt spid="9">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down)">
                                      <p:cBhvr>
                                        <p:cTn id="3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Kollektivavtal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9" name="Platshållare för innehåll 8" descr="En bild som visar text, Publikation, Pappersprodukt, papper&#10;&#10;Automatiskt genererad beskrivning">
            <a:extLst>
              <a:ext uri="{FF2B5EF4-FFF2-40B4-BE49-F238E27FC236}">
                <a16:creationId xmlns:a16="http://schemas.microsoft.com/office/drawing/2014/main" id="{628BC79B-5155-CC28-DB36-DD2AA08DC6DB}"/>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2048194" y="1811016"/>
            <a:ext cx="7579598" cy="4205609"/>
          </a:xfrm>
        </p:spPr>
      </p:pic>
    </p:spTree>
    <p:extLst>
      <p:ext uri="{BB962C8B-B14F-4D97-AF65-F5344CB8AC3E}">
        <p14:creationId xmlns:p14="http://schemas.microsoft.com/office/powerpoint/2010/main" val="15006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206821D-94C8-427E-BE54-9F6CEDF9068C}"/>
              </a:ext>
            </a:extLst>
          </p:cNvPr>
          <p:cNvSpPr>
            <a:spLocks noGrp="1"/>
          </p:cNvSpPr>
          <p:nvPr>
            <p:ph sz="half" idx="2"/>
          </p:nvPr>
        </p:nvSpPr>
        <p:spPr/>
        <p:txBody>
          <a:bodyPr/>
          <a:lstStyle/>
          <a:p>
            <a:r>
              <a:rPr lang="sv-SE" dirty="0"/>
              <a:t>Du har skrivit anställningskontrakt med företaget – det baseras på kollektivavtalet mellan IF Metall och arbetsgivaren</a:t>
            </a:r>
          </a:p>
          <a:p>
            <a:endParaRPr lang="sv-SE" dirty="0"/>
          </a:p>
          <a:p>
            <a:r>
              <a:rPr lang="sv-SE" dirty="0"/>
              <a:t>Bland annat </a:t>
            </a:r>
            <a:r>
              <a:rPr lang="sv-SE" u="sng" dirty="0"/>
              <a:t>lägsta lön </a:t>
            </a:r>
            <a:r>
              <a:rPr lang="sv-SE" dirty="0"/>
              <a:t>de får erbjuda dig och vilken </a:t>
            </a:r>
            <a:r>
              <a:rPr lang="sv-SE" u="sng" dirty="0"/>
              <a:t>anställningsform</a:t>
            </a:r>
            <a:r>
              <a:rPr lang="sv-SE" dirty="0"/>
              <a:t> du fått kommer från kollektivavtalet. Företaget får alltid ge mer och bättre villkor – inget hinder.</a:t>
            </a:r>
          </a:p>
          <a:p>
            <a:endParaRPr lang="en-US" dirty="0"/>
          </a:p>
        </p:txBody>
      </p:sp>
      <p:sp>
        <p:nvSpPr>
          <p:cNvPr id="3" name="Platshållare för innehåll 2">
            <a:extLst>
              <a:ext uri="{FF2B5EF4-FFF2-40B4-BE49-F238E27FC236}">
                <a16:creationId xmlns:a16="http://schemas.microsoft.com/office/drawing/2014/main" id="{35FB5AAE-B30F-4404-8342-991B45E2708E}"/>
              </a:ext>
            </a:extLst>
          </p:cNvPr>
          <p:cNvSpPr>
            <a:spLocks noGrp="1"/>
          </p:cNvSpPr>
          <p:nvPr>
            <p:ph sz="half" idx="12"/>
          </p:nvPr>
        </p:nvSpPr>
        <p:spPr/>
        <p:txBody>
          <a:bodyPr/>
          <a:lstStyle/>
          <a:p>
            <a:r>
              <a:rPr lang="sv-SE" dirty="0"/>
              <a:t>Storleken på löneökningarna förhandlas först i det centrala kollektivavtalet, sedan lokalt på arbetsplatsen där det kan bli mer pengar – aldrig mindre</a:t>
            </a:r>
          </a:p>
          <a:p>
            <a:endParaRPr lang="sv-SE" dirty="0"/>
          </a:p>
          <a:p>
            <a:r>
              <a:rPr lang="sv-SE" dirty="0"/>
              <a:t>Facket förhandlar för sina medlemmars bästa i alla lägen, ex. vid uppsägningar och löneförhandling</a:t>
            </a:r>
          </a:p>
          <a:p>
            <a:endParaRPr lang="en-US" dirty="0"/>
          </a:p>
        </p:txBody>
      </p:sp>
      <p:sp>
        <p:nvSpPr>
          <p:cNvPr id="4" name="Rubrik 3">
            <a:extLst>
              <a:ext uri="{FF2B5EF4-FFF2-40B4-BE49-F238E27FC236}">
                <a16:creationId xmlns:a16="http://schemas.microsoft.com/office/drawing/2014/main" id="{59DAC7C4-C12B-4F02-85DB-B9D1424107BC}"/>
              </a:ext>
            </a:extLst>
          </p:cNvPr>
          <p:cNvSpPr>
            <a:spLocks noGrp="1"/>
          </p:cNvSpPr>
          <p:nvPr>
            <p:ph type="title"/>
          </p:nvPr>
        </p:nvSpPr>
        <p:spPr/>
        <p:txBody>
          <a:bodyPr/>
          <a:lstStyle/>
          <a:p>
            <a:r>
              <a:rPr lang="sv-SE" noProof="0" dirty="0"/>
              <a:t>Kollektivavtal</a:t>
            </a:r>
          </a:p>
        </p:txBody>
      </p:sp>
      <p:sp>
        <p:nvSpPr>
          <p:cNvPr id="5" name="Platshållare för text 4">
            <a:extLst>
              <a:ext uri="{FF2B5EF4-FFF2-40B4-BE49-F238E27FC236}">
                <a16:creationId xmlns:a16="http://schemas.microsoft.com/office/drawing/2014/main" id="{CB3892D1-6E9C-4763-8F30-40B9DC048B5D}"/>
              </a:ext>
            </a:extLst>
          </p:cNvPr>
          <p:cNvSpPr>
            <a:spLocks noGrp="1"/>
          </p:cNvSpPr>
          <p:nvPr>
            <p:ph type="body" sz="quarter" idx="11"/>
          </p:nvPr>
        </p:nvSpPr>
        <p:spPr/>
        <p:txBody>
          <a:bodyPr/>
          <a:lstStyle/>
          <a:p>
            <a:endParaRPr lang="en-US"/>
          </a:p>
        </p:txBody>
      </p:sp>
      <p:sp>
        <p:nvSpPr>
          <p:cNvPr id="6" name="Platshållare för datum 5">
            <a:extLst>
              <a:ext uri="{FF2B5EF4-FFF2-40B4-BE49-F238E27FC236}">
                <a16:creationId xmlns:a16="http://schemas.microsoft.com/office/drawing/2014/main" id="{87A4B609-41B2-D4BF-68E6-CCF0ACE6A61F}"/>
              </a:ext>
            </a:extLst>
          </p:cNvPr>
          <p:cNvSpPr>
            <a:spLocks noGrp="1"/>
          </p:cNvSpPr>
          <p:nvPr>
            <p:ph type="dt" sz="half" idx="13"/>
          </p:nvPr>
        </p:nvSpPr>
        <p:spPr/>
        <p:txBody>
          <a:bodyPr/>
          <a:lstStyle/>
          <a:p>
            <a:fld id="{28D4D8DC-559F-40AA-A2E0-D1FA665A3A51}" type="datetime1">
              <a:rPr lang="sv-SE" smtClean="0"/>
              <a:t>2024-03-14</a:t>
            </a:fld>
            <a:endParaRPr lang="en-US" dirty="0"/>
          </a:p>
        </p:txBody>
      </p:sp>
    </p:spTree>
    <p:extLst>
      <p:ext uri="{BB962C8B-B14F-4D97-AF65-F5344CB8AC3E}">
        <p14:creationId xmlns:p14="http://schemas.microsoft.com/office/powerpoint/2010/main" val="35104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Kollektivavtal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lstStyle/>
          <a:p>
            <a:r>
              <a:rPr lang="sv-SE" dirty="0"/>
              <a:t>IF Metall har 38 olika kollektivavtal</a:t>
            </a:r>
          </a:p>
          <a:p>
            <a:r>
              <a:rPr lang="sv-SE" dirty="0"/>
              <a:t>Kollektivavtal är tidsbegränsade dokument</a:t>
            </a:r>
          </a:p>
          <a:p>
            <a:r>
              <a:rPr lang="sv-SE" dirty="0"/>
              <a:t>Regler som facket och arbetsgivaren är överens om och är skyldiga att följa</a:t>
            </a:r>
          </a:p>
          <a:p>
            <a:r>
              <a:rPr lang="sv-SE" dirty="0"/>
              <a:t>Lägsta tillåtna lön</a:t>
            </a:r>
          </a:p>
          <a:p>
            <a:r>
              <a:rPr lang="sv-SE" dirty="0"/>
              <a:t>Eventuell OB - ersättning och övertidsersättning</a:t>
            </a:r>
          </a:p>
          <a:p>
            <a:r>
              <a:rPr lang="sv-SE" dirty="0"/>
              <a:t>Att du är försäkrad på jobbet</a:t>
            </a:r>
          </a:p>
          <a:p>
            <a:r>
              <a:rPr lang="sv-SE" dirty="0"/>
              <a:t>Gäller alla på din arbetsplats</a:t>
            </a:r>
          </a:p>
          <a:p>
            <a:r>
              <a:rPr lang="sv-SE" dirty="0"/>
              <a:t>Att företag konkurrerar på lika villkor</a:t>
            </a:r>
          </a:p>
          <a:p>
            <a:pPr marL="0" indent="0">
              <a:buNone/>
            </a:pPr>
            <a:r>
              <a:rPr lang="sv-SE" dirty="0"/>
              <a:t>							</a:t>
            </a:r>
          </a:p>
        </p:txBody>
      </p:sp>
      <p:pic>
        <p:nvPicPr>
          <p:cNvPr id="6" name="Bildobjekt 5" descr="Illustration_KOLLEKTIVAVTAL_papper.ai">
            <a:extLst>
              <a:ext uri="{FF2B5EF4-FFF2-40B4-BE49-F238E27FC236}">
                <a16:creationId xmlns:a16="http://schemas.microsoft.com/office/drawing/2014/main" id="{2DE5171D-66C1-A77C-443D-87B1952F52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8036" t="30576" r="27066" b="38992"/>
          <a:stretch/>
        </p:blipFill>
        <p:spPr>
          <a:xfrm>
            <a:off x="7942862" y="4269292"/>
            <a:ext cx="2175854" cy="2087058"/>
          </a:xfrm>
          <a:prstGeom prst="rect">
            <a:avLst/>
          </a:prstGeom>
        </p:spPr>
      </p:pic>
    </p:spTree>
    <p:extLst>
      <p:ext uri="{BB962C8B-B14F-4D97-AF65-F5344CB8AC3E}">
        <p14:creationId xmlns:p14="http://schemas.microsoft.com/office/powerpoint/2010/main" val="133809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8" y="1075257"/>
            <a:ext cx="6955683" cy="526897"/>
          </a:xfrm>
        </p:spPr>
        <p:txBody>
          <a:bodyPr/>
          <a:lstStyle/>
          <a:p>
            <a:r>
              <a:rPr lang="sv-SE" noProof="0" dirty="0"/>
              <a:t>Medlemskap och avtal ger mer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32" name="Ellips 31">
            <a:extLst>
              <a:ext uri="{FF2B5EF4-FFF2-40B4-BE49-F238E27FC236}">
                <a16:creationId xmlns:a16="http://schemas.microsoft.com/office/drawing/2014/main" id="{B1CABCF7-C6E1-C9BC-E13F-CDE7443F3916}"/>
              </a:ext>
            </a:extLst>
          </p:cNvPr>
          <p:cNvSpPr/>
          <p:nvPr/>
        </p:nvSpPr>
        <p:spPr>
          <a:xfrm>
            <a:off x="1187065" y="4927368"/>
            <a:ext cx="486054" cy="43204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ektangel med rundade hörn på samma sida 7">
            <a:extLst>
              <a:ext uri="{FF2B5EF4-FFF2-40B4-BE49-F238E27FC236}">
                <a16:creationId xmlns:a16="http://schemas.microsoft.com/office/drawing/2014/main" id="{EE211557-912E-DDB2-34BF-0AB6BE59EC3E}"/>
              </a:ext>
            </a:extLst>
          </p:cNvPr>
          <p:cNvSpPr/>
          <p:nvPr/>
        </p:nvSpPr>
        <p:spPr>
          <a:xfrm>
            <a:off x="1047511" y="5394786"/>
            <a:ext cx="792088" cy="336044"/>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34" name="Rak 8">
            <a:extLst>
              <a:ext uri="{FF2B5EF4-FFF2-40B4-BE49-F238E27FC236}">
                <a16:creationId xmlns:a16="http://schemas.microsoft.com/office/drawing/2014/main" id="{8246DFC4-53B9-086E-FCFE-B3A32509E5F8}"/>
              </a:ext>
            </a:extLst>
          </p:cNvPr>
          <p:cNvCxnSpPr/>
          <p:nvPr/>
        </p:nvCxnSpPr>
        <p:spPr>
          <a:xfrm>
            <a:off x="1190655" y="558222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35" name="Rak 9">
            <a:extLst>
              <a:ext uri="{FF2B5EF4-FFF2-40B4-BE49-F238E27FC236}">
                <a16:creationId xmlns:a16="http://schemas.microsoft.com/office/drawing/2014/main" id="{1FADC105-E2BD-70BC-EC1D-BE0590A28930}"/>
              </a:ext>
            </a:extLst>
          </p:cNvPr>
          <p:cNvCxnSpPr/>
          <p:nvPr/>
        </p:nvCxnSpPr>
        <p:spPr>
          <a:xfrm>
            <a:off x="1673119" y="558222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6" name="Ellips 35">
            <a:extLst>
              <a:ext uri="{FF2B5EF4-FFF2-40B4-BE49-F238E27FC236}">
                <a16:creationId xmlns:a16="http://schemas.microsoft.com/office/drawing/2014/main" id="{10B71E77-AFC4-3CD8-E640-4A14BB704A6E}"/>
              </a:ext>
            </a:extLst>
          </p:cNvPr>
          <p:cNvSpPr/>
          <p:nvPr/>
        </p:nvSpPr>
        <p:spPr>
          <a:xfrm>
            <a:off x="7846266" y="2107526"/>
            <a:ext cx="486054"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37" name="Rektangel med rundade hörn på samma sida 11">
            <a:extLst>
              <a:ext uri="{FF2B5EF4-FFF2-40B4-BE49-F238E27FC236}">
                <a16:creationId xmlns:a16="http://schemas.microsoft.com/office/drawing/2014/main" id="{E3B1D5C8-8431-6069-8642-89A6149E3CDF}"/>
              </a:ext>
            </a:extLst>
          </p:cNvPr>
          <p:cNvSpPr/>
          <p:nvPr/>
        </p:nvSpPr>
        <p:spPr>
          <a:xfrm>
            <a:off x="7684248" y="2563570"/>
            <a:ext cx="792088" cy="33604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cxnSp>
        <p:nvCxnSpPr>
          <p:cNvPr id="38" name="Rak 12">
            <a:extLst>
              <a:ext uri="{FF2B5EF4-FFF2-40B4-BE49-F238E27FC236}">
                <a16:creationId xmlns:a16="http://schemas.microsoft.com/office/drawing/2014/main" id="{E833A76C-48B7-B9E5-9741-DEC1B9926F2A}"/>
              </a:ext>
            </a:extLst>
          </p:cNvPr>
          <p:cNvCxnSpPr/>
          <p:nvPr/>
        </p:nvCxnSpPr>
        <p:spPr>
          <a:xfrm>
            <a:off x="7846266" y="275559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9" name="Ellips 38">
            <a:extLst>
              <a:ext uri="{FF2B5EF4-FFF2-40B4-BE49-F238E27FC236}">
                <a16:creationId xmlns:a16="http://schemas.microsoft.com/office/drawing/2014/main" id="{24687A78-36B7-CC43-8969-E3016CCD0BA2}"/>
              </a:ext>
            </a:extLst>
          </p:cNvPr>
          <p:cNvSpPr/>
          <p:nvPr/>
        </p:nvSpPr>
        <p:spPr>
          <a:xfrm>
            <a:off x="1596858" y="2087230"/>
            <a:ext cx="486054"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40" name="Rektangel med rundade hörn på samma sida 14">
            <a:extLst>
              <a:ext uri="{FF2B5EF4-FFF2-40B4-BE49-F238E27FC236}">
                <a16:creationId xmlns:a16="http://schemas.microsoft.com/office/drawing/2014/main" id="{3D29CCB3-DDED-899A-0EAE-C75FF5FD5E44}"/>
              </a:ext>
            </a:extLst>
          </p:cNvPr>
          <p:cNvSpPr/>
          <p:nvPr/>
        </p:nvSpPr>
        <p:spPr>
          <a:xfrm>
            <a:off x="1443555" y="2553139"/>
            <a:ext cx="792088" cy="33604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cxnSp>
        <p:nvCxnSpPr>
          <p:cNvPr id="41" name="Rak 15">
            <a:extLst>
              <a:ext uri="{FF2B5EF4-FFF2-40B4-BE49-F238E27FC236}">
                <a16:creationId xmlns:a16="http://schemas.microsoft.com/office/drawing/2014/main" id="{7CC0B615-9960-2AC4-C005-ED6971157A1D}"/>
              </a:ext>
            </a:extLst>
          </p:cNvPr>
          <p:cNvCxnSpPr/>
          <p:nvPr/>
        </p:nvCxnSpPr>
        <p:spPr>
          <a:xfrm>
            <a:off x="1596858" y="2735302"/>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2" name="Rak 16">
            <a:extLst>
              <a:ext uri="{FF2B5EF4-FFF2-40B4-BE49-F238E27FC236}">
                <a16:creationId xmlns:a16="http://schemas.microsoft.com/office/drawing/2014/main" id="{6B260599-1EFB-3FFB-067D-F5E419D7FF9E}"/>
              </a:ext>
            </a:extLst>
          </p:cNvPr>
          <p:cNvCxnSpPr/>
          <p:nvPr/>
        </p:nvCxnSpPr>
        <p:spPr>
          <a:xfrm>
            <a:off x="2082912" y="2733246"/>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43" name="Ellips 42">
            <a:extLst>
              <a:ext uri="{FF2B5EF4-FFF2-40B4-BE49-F238E27FC236}">
                <a16:creationId xmlns:a16="http://schemas.microsoft.com/office/drawing/2014/main" id="{88BCFAE1-4FCD-6A6D-8C5E-C067FE49D2F8}"/>
              </a:ext>
            </a:extLst>
          </p:cNvPr>
          <p:cNvSpPr/>
          <p:nvPr/>
        </p:nvSpPr>
        <p:spPr>
          <a:xfrm>
            <a:off x="7924015" y="4903430"/>
            <a:ext cx="486054" cy="43204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accent6">
                  <a:lumMod val="90000"/>
                </a:schemeClr>
              </a:solidFill>
            </a:endParaRPr>
          </a:p>
        </p:txBody>
      </p:sp>
      <p:sp>
        <p:nvSpPr>
          <p:cNvPr id="44" name="Rektangel med rundade hörn på samma sida 18">
            <a:extLst>
              <a:ext uri="{FF2B5EF4-FFF2-40B4-BE49-F238E27FC236}">
                <a16:creationId xmlns:a16="http://schemas.microsoft.com/office/drawing/2014/main" id="{CB4B0707-FDDB-62E3-8B65-2EAEC1CC53D7}"/>
              </a:ext>
            </a:extLst>
          </p:cNvPr>
          <p:cNvSpPr/>
          <p:nvPr/>
        </p:nvSpPr>
        <p:spPr>
          <a:xfrm>
            <a:off x="7770998" y="5356151"/>
            <a:ext cx="792088" cy="336044"/>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accent6">
                  <a:lumMod val="90000"/>
                </a:schemeClr>
              </a:solidFill>
            </a:endParaRPr>
          </a:p>
        </p:txBody>
      </p:sp>
      <p:cxnSp>
        <p:nvCxnSpPr>
          <p:cNvPr id="45" name="Rak 19">
            <a:extLst>
              <a:ext uri="{FF2B5EF4-FFF2-40B4-BE49-F238E27FC236}">
                <a16:creationId xmlns:a16="http://schemas.microsoft.com/office/drawing/2014/main" id="{B799BD8C-3739-EEA5-4AFC-414982523A73}"/>
              </a:ext>
            </a:extLst>
          </p:cNvPr>
          <p:cNvCxnSpPr/>
          <p:nvPr/>
        </p:nvCxnSpPr>
        <p:spPr>
          <a:xfrm>
            <a:off x="7883809" y="5548179"/>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pic>
        <p:nvPicPr>
          <p:cNvPr id="46" name="Bildobjekt 45">
            <a:extLst>
              <a:ext uri="{FF2B5EF4-FFF2-40B4-BE49-F238E27FC236}">
                <a16:creationId xmlns:a16="http://schemas.microsoft.com/office/drawing/2014/main" id="{B27E5317-D492-D1A2-D259-8A59A53D6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538" y="3291935"/>
            <a:ext cx="712691" cy="475536"/>
          </a:xfrm>
          <a:prstGeom prst="rect">
            <a:avLst/>
          </a:prstGeom>
        </p:spPr>
      </p:pic>
      <p:pic>
        <p:nvPicPr>
          <p:cNvPr id="47" name="Bildobjekt 46">
            <a:extLst>
              <a:ext uri="{FF2B5EF4-FFF2-40B4-BE49-F238E27FC236}">
                <a16:creationId xmlns:a16="http://schemas.microsoft.com/office/drawing/2014/main" id="{AA089AB5-75B0-D993-368C-868BBCF2C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1847" y="2932779"/>
            <a:ext cx="980725" cy="284473"/>
          </a:xfrm>
          <a:prstGeom prst="rect">
            <a:avLst/>
          </a:prstGeom>
        </p:spPr>
      </p:pic>
      <p:pic>
        <p:nvPicPr>
          <p:cNvPr id="48" name="Bildobjekt 47">
            <a:extLst>
              <a:ext uri="{FF2B5EF4-FFF2-40B4-BE49-F238E27FC236}">
                <a16:creationId xmlns:a16="http://schemas.microsoft.com/office/drawing/2014/main" id="{F43A28A8-2688-B693-AB1C-A70E6D44F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527" y="2949405"/>
            <a:ext cx="980725" cy="284473"/>
          </a:xfrm>
          <a:prstGeom prst="rect">
            <a:avLst/>
          </a:prstGeom>
        </p:spPr>
      </p:pic>
      <p:sp>
        <p:nvSpPr>
          <p:cNvPr id="49" name="textruta 48">
            <a:extLst>
              <a:ext uri="{FF2B5EF4-FFF2-40B4-BE49-F238E27FC236}">
                <a16:creationId xmlns:a16="http://schemas.microsoft.com/office/drawing/2014/main" id="{DD0997FB-AC03-1F13-0A30-0FB50AC864BF}"/>
              </a:ext>
            </a:extLst>
          </p:cNvPr>
          <p:cNvSpPr txBox="1"/>
          <p:nvPr/>
        </p:nvSpPr>
        <p:spPr>
          <a:xfrm>
            <a:off x="5283150" y="1968181"/>
            <a:ext cx="1871157" cy="1723549"/>
          </a:xfrm>
          <a:prstGeom prst="rect">
            <a:avLst/>
          </a:prstGeom>
          <a:noFill/>
        </p:spPr>
        <p:txBody>
          <a:bodyPr wrap="square" rtlCol="0">
            <a:spAutoFit/>
          </a:bodyPr>
          <a:lstStyle/>
          <a:p>
            <a:pPr>
              <a:lnSpc>
                <a:spcPts val="2000"/>
              </a:lnSpc>
            </a:pPr>
            <a:r>
              <a:rPr lang="sv-SE" sz="1400" dirty="0"/>
              <a:t>Förhandlingsstöd</a:t>
            </a:r>
          </a:p>
          <a:p>
            <a:pPr>
              <a:lnSpc>
                <a:spcPts val="2000"/>
              </a:lnSpc>
            </a:pPr>
            <a:r>
              <a:rPr lang="sv-SE" sz="1400" dirty="0"/>
              <a:t>Rättshjälp</a:t>
            </a:r>
          </a:p>
          <a:p>
            <a:pPr>
              <a:lnSpc>
                <a:spcPts val="2000"/>
              </a:lnSpc>
            </a:pPr>
            <a:r>
              <a:rPr lang="sv-SE" sz="1400" dirty="0"/>
              <a:t>Fackets försäkringar</a:t>
            </a:r>
          </a:p>
          <a:p>
            <a:endParaRPr lang="sv-SE" sz="1400" dirty="0"/>
          </a:p>
          <a:p>
            <a:endParaRPr lang="sv-SE" sz="1400" dirty="0"/>
          </a:p>
          <a:p>
            <a:pPr marL="285750" indent="-285750">
              <a:buFont typeface="Arial" panose="020B0604020202020204" pitchFamily="34" charset="0"/>
              <a:buChar char="•"/>
            </a:pPr>
            <a:endParaRPr lang="sv-SE" sz="1400" dirty="0"/>
          </a:p>
          <a:p>
            <a:r>
              <a:rPr lang="sv-SE" sz="1400" dirty="0"/>
              <a:t> </a:t>
            </a:r>
          </a:p>
        </p:txBody>
      </p:sp>
      <p:cxnSp>
        <p:nvCxnSpPr>
          <p:cNvPr id="50" name="Rak 24">
            <a:extLst>
              <a:ext uri="{FF2B5EF4-FFF2-40B4-BE49-F238E27FC236}">
                <a16:creationId xmlns:a16="http://schemas.microsoft.com/office/drawing/2014/main" id="{F97330D4-DB37-9686-4A98-21BE05A0C771}"/>
              </a:ext>
            </a:extLst>
          </p:cNvPr>
          <p:cNvCxnSpPr/>
          <p:nvPr/>
        </p:nvCxnSpPr>
        <p:spPr>
          <a:xfrm>
            <a:off x="5004048" y="1526727"/>
            <a:ext cx="0" cy="433000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ruta 50">
            <a:extLst>
              <a:ext uri="{FF2B5EF4-FFF2-40B4-BE49-F238E27FC236}">
                <a16:creationId xmlns:a16="http://schemas.microsoft.com/office/drawing/2014/main" id="{4D87AFB2-0393-53DD-85DD-3F60245D9875}"/>
              </a:ext>
            </a:extLst>
          </p:cNvPr>
          <p:cNvSpPr txBox="1"/>
          <p:nvPr/>
        </p:nvSpPr>
        <p:spPr>
          <a:xfrm>
            <a:off x="2244930" y="1986929"/>
            <a:ext cx="2633699" cy="3518912"/>
          </a:xfrm>
          <a:prstGeom prst="rect">
            <a:avLst/>
          </a:prstGeom>
          <a:noFill/>
        </p:spPr>
        <p:txBody>
          <a:bodyPr wrap="square" rtlCol="0">
            <a:spAutoFit/>
          </a:bodyPr>
          <a:lstStyle/>
          <a:p>
            <a:pPr algn="r">
              <a:lnSpc>
                <a:spcPts val="2000"/>
              </a:lnSpc>
            </a:pPr>
            <a:r>
              <a:rPr lang="sv-SE" sz="1400" dirty="0"/>
              <a:t>Kan själv hävda avtalet</a:t>
            </a:r>
          </a:p>
          <a:p>
            <a:pPr algn="r">
              <a:lnSpc>
                <a:spcPts val="2000"/>
              </a:lnSpc>
            </a:pPr>
            <a:r>
              <a:rPr lang="sv-SE" sz="1400" dirty="0"/>
              <a:t>Löneskydd</a:t>
            </a:r>
          </a:p>
          <a:p>
            <a:pPr algn="r">
              <a:lnSpc>
                <a:spcPts val="2000"/>
              </a:lnSpc>
            </a:pPr>
            <a:r>
              <a:rPr lang="sv-SE" sz="1400" dirty="0"/>
              <a:t>Löneökning</a:t>
            </a:r>
          </a:p>
          <a:p>
            <a:pPr algn="r">
              <a:lnSpc>
                <a:spcPts val="2000"/>
              </a:lnSpc>
            </a:pPr>
            <a:r>
              <a:rPr lang="sv-SE" sz="1400" dirty="0"/>
              <a:t>Förhandlingsstöd</a:t>
            </a:r>
          </a:p>
          <a:p>
            <a:pPr algn="r">
              <a:lnSpc>
                <a:spcPts val="2000"/>
              </a:lnSpc>
            </a:pPr>
            <a:r>
              <a:rPr lang="sv-SE" sz="1400" dirty="0"/>
              <a:t>Medbestämmande</a:t>
            </a:r>
          </a:p>
          <a:p>
            <a:pPr algn="r">
              <a:lnSpc>
                <a:spcPts val="2000"/>
              </a:lnSpc>
            </a:pPr>
            <a:r>
              <a:rPr lang="sv-SE" sz="1400" dirty="0"/>
              <a:t>Tolkningsföreträde</a:t>
            </a:r>
          </a:p>
          <a:p>
            <a:pPr algn="r">
              <a:lnSpc>
                <a:spcPts val="2000"/>
              </a:lnSpc>
            </a:pPr>
            <a:r>
              <a:rPr lang="sv-SE" sz="1400" dirty="0"/>
              <a:t>Rättshjälp</a:t>
            </a:r>
          </a:p>
          <a:p>
            <a:pPr algn="r">
              <a:lnSpc>
                <a:spcPts val="2000"/>
              </a:lnSpc>
            </a:pPr>
            <a:r>
              <a:rPr lang="sv-SE" sz="1400" dirty="0"/>
              <a:t>Skadestånd</a:t>
            </a:r>
          </a:p>
          <a:p>
            <a:pPr algn="r">
              <a:lnSpc>
                <a:spcPts val="2000"/>
              </a:lnSpc>
            </a:pPr>
            <a:r>
              <a:rPr lang="sv-SE" sz="1400" dirty="0"/>
              <a:t>Kollektiva försäkringar</a:t>
            </a:r>
          </a:p>
          <a:p>
            <a:pPr algn="r">
              <a:lnSpc>
                <a:spcPts val="2000"/>
              </a:lnSpc>
            </a:pPr>
            <a:r>
              <a:rPr lang="sv-SE" sz="1400" dirty="0"/>
              <a:t>Fackets försäkringar</a:t>
            </a:r>
          </a:p>
          <a:p>
            <a:endParaRPr lang="sv-SE" sz="1400" dirty="0"/>
          </a:p>
          <a:p>
            <a:endParaRPr lang="sv-SE" sz="1400" dirty="0"/>
          </a:p>
          <a:p>
            <a:pPr marL="285750" indent="-285750">
              <a:buFont typeface="Arial" panose="020B0604020202020204" pitchFamily="34" charset="0"/>
              <a:buChar char="•"/>
            </a:pPr>
            <a:endParaRPr lang="sv-SE" sz="1400" dirty="0"/>
          </a:p>
          <a:p>
            <a:r>
              <a:rPr lang="sv-SE" sz="1400" dirty="0"/>
              <a:t>                   </a:t>
            </a:r>
          </a:p>
        </p:txBody>
      </p:sp>
      <p:cxnSp>
        <p:nvCxnSpPr>
          <p:cNvPr id="52" name="Rak 26">
            <a:extLst>
              <a:ext uri="{FF2B5EF4-FFF2-40B4-BE49-F238E27FC236}">
                <a16:creationId xmlns:a16="http://schemas.microsoft.com/office/drawing/2014/main" id="{0B68EA98-8764-07CE-4DE9-7BEB19C19001}"/>
              </a:ext>
            </a:extLst>
          </p:cNvPr>
          <p:cNvCxnSpPr/>
          <p:nvPr/>
        </p:nvCxnSpPr>
        <p:spPr>
          <a:xfrm>
            <a:off x="737667" y="4581128"/>
            <a:ext cx="766866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BEFB079C-B419-14BA-14F8-BF6572170189}"/>
              </a:ext>
            </a:extLst>
          </p:cNvPr>
          <p:cNvSpPr txBox="1"/>
          <p:nvPr/>
        </p:nvSpPr>
        <p:spPr>
          <a:xfrm>
            <a:off x="1900486" y="1638563"/>
            <a:ext cx="4027861" cy="338554"/>
          </a:xfrm>
          <a:prstGeom prst="rect">
            <a:avLst/>
          </a:prstGeom>
          <a:noFill/>
        </p:spPr>
        <p:txBody>
          <a:bodyPr wrap="square" rtlCol="0">
            <a:spAutoFit/>
          </a:bodyPr>
          <a:lstStyle/>
          <a:p>
            <a:r>
              <a:rPr lang="sv-SE" sz="1600" b="1" dirty="0"/>
              <a:t>MEDLEM MED KOLLEKTIVAVTAL</a:t>
            </a:r>
          </a:p>
        </p:txBody>
      </p:sp>
      <p:cxnSp>
        <p:nvCxnSpPr>
          <p:cNvPr id="54" name="Rak 30">
            <a:extLst>
              <a:ext uri="{FF2B5EF4-FFF2-40B4-BE49-F238E27FC236}">
                <a16:creationId xmlns:a16="http://schemas.microsoft.com/office/drawing/2014/main" id="{CF35C0E9-709B-5FF2-99B4-157BD91C1ECC}"/>
              </a:ext>
            </a:extLst>
          </p:cNvPr>
          <p:cNvCxnSpPr/>
          <p:nvPr/>
        </p:nvCxnSpPr>
        <p:spPr>
          <a:xfrm>
            <a:off x="8294099" y="275559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5" name="textruta 54">
            <a:extLst>
              <a:ext uri="{FF2B5EF4-FFF2-40B4-BE49-F238E27FC236}">
                <a16:creationId xmlns:a16="http://schemas.microsoft.com/office/drawing/2014/main" id="{2B62D6A4-7CCF-F728-397A-5D0E8CA7031F}"/>
              </a:ext>
            </a:extLst>
          </p:cNvPr>
          <p:cNvSpPr txBox="1"/>
          <p:nvPr/>
        </p:nvSpPr>
        <p:spPr>
          <a:xfrm>
            <a:off x="1900487" y="4827067"/>
            <a:ext cx="4027861" cy="338554"/>
          </a:xfrm>
          <a:prstGeom prst="rect">
            <a:avLst/>
          </a:prstGeom>
          <a:noFill/>
        </p:spPr>
        <p:txBody>
          <a:bodyPr wrap="square" rtlCol="0">
            <a:spAutoFit/>
          </a:bodyPr>
          <a:lstStyle/>
          <a:p>
            <a:r>
              <a:rPr lang="sv-SE" sz="1600" b="1" dirty="0"/>
              <a:t>KOLLEKTIVAVTAL </a:t>
            </a:r>
            <a:r>
              <a:rPr lang="sv-SE" sz="1600" dirty="0">
                <a:solidFill>
                  <a:schemeClr val="tx1">
                    <a:lumMod val="65000"/>
                    <a:lumOff val="35000"/>
                  </a:schemeClr>
                </a:solidFill>
              </a:rPr>
              <a:t>ej medlem</a:t>
            </a:r>
          </a:p>
        </p:txBody>
      </p:sp>
      <p:sp>
        <p:nvSpPr>
          <p:cNvPr id="56" name="textruta 55">
            <a:extLst>
              <a:ext uri="{FF2B5EF4-FFF2-40B4-BE49-F238E27FC236}">
                <a16:creationId xmlns:a16="http://schemas.microsoft.com/office/drawing/2014/main" id="{A3EE8A57-1123-8DC6-24E4-4F5CBE404537}"/>
              </a:ext>
            </a:extLst>
          </p:cNvPr>
          <p:cNvSpPr txBox="1"/>
          <p:nvPr/>
        </p:nvSpPr>
        <p:spPr>
          <a:xfrm>
            <a:off x="5283960" y="4827067"/>
            <a:ext cx="2284568" cy="584775"/>
          </a:xfrm>
          <a:prstGeom prst="rect">
            <a:avLst/>
          </a:prstGeom>
          <a:noFill/>
        </p:spPr>
        <p:txBody>
          <a:bodyPr wrap="square" rtlCol="0">
            <a:spAutoFit/>
          </a:bodyPr>
          <a:lstStyle/>
          <a:p>
            <a:r>
              <a:rPr lang="sv-SE" sz="1600" dirty="0">
                <a:solidFill>
                  <a:srgbClr val="60676A"/>
                </a:solidFill>
              </a:rPr>
              <a:t>Ej medlem</a:t>
            </a:r>
          </a:p>
          <a:p>
            <a:r>
              <a:rPr lang="sv-SE" sz="1600" dirty="0">
                <a:solidFill>
                  <a:srgbClr val="60676A"/>
                </a:solidFill>
              </a:rPr>
              <a:t>Ej </a:t>
            </a:r>
            <a:r>
              <a:rPr lang="sv-SE" sz="1600" dirty="0">
                <a:solidFill>
                  <a:schemeClr val="bg1">
                    <a:lumMod val="50000"/>
                  </a:schemeClr>
                </a:solidFill>
              </a:rPr>
              <a:t>kollektivavtal</a:t>
            </a:r>
          </a:p>
        </p:txBody>
      </p:sp>
      <p:cxnSp>
        <p:nvCxnSpPr>
          <p:cNvPr id="57" name="Rak 33">
            <a:extLst>
              <a:ext uri="{FF2B5EF4-FFF2-40B4-BE49-F238E27FC236}">
                <a16:creationId xmlns:a16="http://schemas.microsoft.com/office/drawing/2014/main" id="{B5852D9A-FA61-FBE4-6919-E9BCDE63900A}"/>
              </a:ext>
            </a:extLst>
          </p:cNvPr>
          <p:cNvCxnSpPr/>
          <p:nvPr/>
        </p:nvCxnSpPr>
        <p:spPr>
          <a:xfrm>
            <a:off x="8459873" y="5548179"/>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textruta 4">
            <a:extLst>
              <a:ext uri="{FF2B5EF4-FFF2-40B4-BE49-F238E27FC236}">
                <a16:creationId xmlns:a16="http://schemas.microsoft.com/office/drawing/2014/main" id="{F38AD4C4-A42A-6BB5-9C5C-908D937A29F1}"/>
              </a:ext>
            </a:extLst>
          </p:cNvPr>
          <p:cNvSpPr txBox="1"/>
          <p:nvPr/>
        </p:nvSpPr>
        <p:spPr>
          <a:xfrm>
            <a:off x="5283960" y="1638563"/>
            <a:ext cx="4025700" cy="338554"/>
          </a:xfrm>
          <a:prstGeom prst="rect">
            <a:avLst/>
          </a:prstGeom>
          <a:noFill/>
        </p:spPr>
        <p:txBody>
          <a:bodyPr wrap="square" rtlCol="0">
            <a:spAutoFit/>
          </a:bodyPr>
          <a:lstStyle/>
          <a:p>
            <a:r>
              <a:rPr lang="sv-SE" sz="1600" b="1" dirty="0"/>
              <a:t>MEDLEM</a:t>
            </a:r>
            <a:r>
              <a:rPr lang="sv-SE" sz="1600" dirty="0"/>
              <a:t> </a:t>
            </a:r>
            <a:r>
              <a:rPr lang="sv-SE" sz="1600" dirty="0">
                <a:solidFill>
                  <a:schemeClr val="bg1">
                    <a:lumMod val="50000"/>
                  </a:schemeClr>
                </a:solidFill>
              </a:rPr>
              <a:t>utan kollektivavtal</a:t>
            </a:r>
          </a:p>
        </p:txBody>
      </p:sp>
      <p:sp>
        <p:nvSpPr>
          <p:cNvPr id="3" name="textruta 2">
            <a:extLst>
              <a:ext uri="{FF2B5EF4-FFF2-40B4-BE49-F238E27FC236}">
                <a16:creationId xmlns:a16="http://schemas.microsoft.com/office/drawing/2014/main" id="{3C7F1284-50B9-C39F-6623-1C31F7671559}"/>
              </a:ext>
            </a:extLst>
          </p:cNvPr>
          <p:cNvSpPr txBox="1"/>
          <p:nvPr/>
        </p:nvSpPr>
        <p:spPr>
          <a:xfrm>
            <a:off x="2898282" y="5212896"/>
            <a:ext cx="2168148" cy="738664"/>
          </a:xfrm>
          <a:prstGeom prst="rect">
            <a:avLst/>
          </a:prstGeom>
          <a:noFill/>
        </p:spPr>
        <p:txBody>
          <a:bodyPr wrap="square" rtlCol="0">
            <a:spAutoFit/>
          </a:bodyPr>
          <a:lstStyle/>
          <a:p>
            <a:r>
              <a:rPr lang="sv-SE" sz="1400" dirty="0"/>
              <a:t>Kollektiva försäkringar</a:t>
            </a:r>
          </a:p>
          <a:p>
            <a:r>
              <a:rPr lang="sv-SE" sz="1400" dirty="0"/>
              <a:t>Facket kan välja att hävda avtalet</a:t>
            </a:r>
          </a:p>
        </p:txBody>
      </p:sp>
    </p:spTree>
    <p:extLst>
      <p:ext uri="{BB962C8B-B14F-4D97-AF65-F5344CB8AC3E}">
        <p14:creationId xmlns:p14="http://schemas.microsoft.com/office/powerpoint/2010/main" val="222908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37" grpId="0" animBg="1"/>
      <p:bldP spid="39" grpId="0" animBg="1"/>
      <p:bldP spid="40" grpId="0" animBg="1"/>
      <p:bldP spid="43" grpId="0" animBg="1"/>
      <p:bldP spid="44" grpId="0" animBg="1"/>
      <p:bldP spid="49" grpId="0"/>
      <p:bldP spid="51" grpId="0"/>
      <p:bldP spid="53" grpId="0"/>
      <p:bldP spid="55" grpId="0"/>
      <p:bldP spid="56" grpId="0"/>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Försäkringar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latshållare för innehåll 4">
            <a:extLst>
              <a:ext uri="{FF2B5EF4-FFF2-40B4-BE49-F238E27FC236}">
                <a16:creationId xmlns:a16="http://schemas.microsoft.com/office/drawing/2014/main" id="{8E0CE4C0-7E7E-7071-410F-DF522A33F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811" y="1820669"/>
            <a:ext cx="5616624" cy="4196540"/>
          </a:xfrm>
          <a:prstGeom prst="rect">
            <a:avLst/>
          </a:prstGeom>
        </p:spPr>
      </p:pic>
    </p:spTree>
    <p:extLst>
      <p:ext uri="{BB962C8B-B14F-4D97-AF65-F5344CB8AC3E}">
        <p14:creationId xmlns:p14="http://schemas.microsoft.com/office/powerpoint/2010/main" val="370766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Avtalsförsäkringar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lstStyle/>
          <a:p>
            <a:r>
              <a:rPr lang="sv-SE" dirty="0"/>
              <a:t>AGB - Avgångsbidrag</a:t>
            </a:r>
          </a:p>
          <a:p>
            <a:r>
              <a:rPr lang="sv-SE" dirty="0"/>
              <a:t>AGS - Avtalsgruppsjukförsäkring</a:t>
            </a:r>
          </a:p>
          <a:p>
            <a:r>
              <a:rPr lang="sv-SE" dirty="0"/>
              <a:t>TFA – Trygghetsförsäkring vid arbetsskada</a:t>
            </a:r>
          </a:p>
          <a:p>
            <a:r>
              <a:rPr lang="sv-SE" dirty="0"/>
              <a:t>TGL - </a:t>
            </a:r>
            <a:r>
              <a:rPr lang="sv-SE" dirty="0" err="1"/>
              <a:t>Tjänstegrupplivsförsäkring</a:t>
            </a:r>
            <a:endParaRPr lang="sv-SE" dirty="0"/>
          </a:p>
          <a:p>
            <a:r>
              <a:rPr lang="sv-SE" dirty="0" err="1"/>
              <a:t>Föräldrapenningstillägg</a:t>
            </a:r>
            <a:endParaRPr lang="sv-SE" dirty="0"/>
          </a:p>
          <a:p>
            <a:r>
              <a:rPr lang="sv-SE" dirty="0"/>
              <a:t>Avtalspension och Delpension/Livstidspremie</a:t>
            </a:r>
          </a:p>
          <a:p>
            <a:pPr marL="0" indent="0">
              <a:buNone/>
            </a:pPr>
            <a:endParaRPr lang="sv-SE" dirty="0"/>
          </a:p>
        </p:txBody>
      </p:sp>
    </p:spTree>
    <p:extLst>
      <p:ext uri="{BB962C8B-B14F-4D97-AF65-F5344CB8AC3E}">
        <p14:creationId xmlns:p14="http://schemas.microsoft.com/office/powerpoint/2010/main" val="22468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Medlemsförsäkringar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normAutofit lnSpcReduction="10000"/>
          </a:bodyPr>
          <a:lstStyle/>
          <a:p>
            <a:pPr marL="0" indent="0">
              <a:buNone/>
            </a:pPr>
            <a:r>
              <a:rPr lang="sv-SE" u="sng" dirty="0"/>
              <a:t>Ingår:</a:t>
            </a:r>
          </a:p>
          <a:p>
            <a:r>
              <a:rPr lang="sv-SE" dirty="0"/>
              <a:t>Fritidsolycksfall</a:t>
            </a:r>
          </a:p>
          <a:p>
            <a:r>
              <a:rPr lang="sv-SE" dirty="0"/>
              <a:t>Inkomstförsäkring</a:t>
            </a:r>
          </a:p>
          <a:p>
            <a:r>
              <a:rPr lang="sv-SE" dirty="0"/>
              <a:t>Rabatt om du väljer hemförsäkring via Folksam</a:t>
            </a:r>
          </a:p>
          <a:p>
            <a:endParaRPr lang="sv-SE" u="sng" dirty="0"/>
          </a:p>
          <a:p>
            <a:pPr marL="0" indent="0">
              <a:buNone/>
            </a:pPr>
            <a:r>
              <a:rPr lang="sv-SE" u="sng" dirty="0"/>
              <a:t>Tillägg:</a:t>
            </a:r>
          </a:p>
          <a:p>
            <a:r>
              <a:rPr lang="sv-SE" dirty="0"/>
              <a:t>Högre </a:t>
            </a:r>
            <a:r>
              <a:rPr lang="sv-SE" dirty="0" err="1"/>
              <a:t>invaliditetsbelopp</a:t>
            </a:r>
            <a:r>
              <a:rPr lang="sv-SE" dirty="0"/>
              <a:t> i fritidsolycksfall</a:t>
            </a:r>
          </a:p>
          <a:p>
            <a:r>
              <a:rPr lang="sv-SE" dirty="0"/>
              <a:t>Juristförsäkring</a:t>
            </a:r>
          </a:p>
          <a:p>
            <a:r>
              <a:rPr lang="sv-SE" dirty="0"/>
              <a:t>Medförsäkrad anhörig</a:t>
            </a:r>
          </a:p>
          <a:p>
            <a:r>
              <a:rPr lang="sv-SE" dirty="0"/>
              <a:t>M.fl. tillägg</a:t>
            </a:r>
          </a:p>
          <a:p>
            <a:endParaRPr lang="sv-SE" dirty="0"/>
          </a:p>
        </p:txBody>
      </p:sp>
      <p:sp>
        <p:nvSpPr>
          <p:cNvPr id="3" name="textruta 2">
            <a:extLst>
              <a:ext uri="{FF2B5EF4-FFF2-40B4-BE49-F238E27FC236}">
                <a16:creationId xmlns:a16="http://schemas.microsoft.com/office/drawing/2014/main" id="{598D54AF-F4D4-49E3-B9C0-B7195091B571}"/>
              </a:ext>
            </a:extLst>
          </p:cNvPr>
          <p:cNvSpPr txBox="1"/>
          <p:nvPr/>
        </p:nvSpPr>
        <p:spPr>
          <a:xfrm>
            <a:off x="6718852" y="3429000"/>
            <a:ext cx="3896139" cy="1477328"/>
          </a:xfrm>
          <a:prstGeom prst="rect">
            <a:avLst/>
          </a:prstGeom>
          <a:noFill/>
        </p:spPr>
        <p:txBody>
          <a:bodyPr wrap="square" rtlCol="0">
            <a:spAutoFit/>
          </a:bodyPr>
          <a:lstStyle/>
          <a:p>
            <a:r>
              <a:rPr lang="sv-SE" dirty="0"/>
              <a:t>I medlemskapet ingår försäkringar till ett värde av 455 kr!</a:t>
            </a:r>
          </a:p>
          <a:p>
            <a:r>
              <a:rPr lang="sv-SE" dirty="0"/>
              <a:t>-A-kassa, värde 145 kr</a:t>
            </a:r>
          </a:p>
          <a:p>
            <a:r>
              <a:rPr lang="sv-SE" dirty="0"/>
              <a:t>-Medlemsolycksförsäkring, värde 110 kr</a:t>
            </a:r>
          </a:p>
          <a:p>
            <a:r>
              <a:rPr lang="sv-SE" dirty="0"/>
              <a:t>-Inkomstförsäkring, värde 200 kr</a:t>
            </a:r>
          </a:p>
        </p:txBody>
      </p:sp>
    </p:spTree>
    <p:extLst>
      <p:ext uri="{BB962C8B-B14F-4D97-AF65-F5344CB8AC3E}">
        <p14:creationId xmlns:p14="http://schemas.microsoft.com/office/powerpoint/2010/main" val="38636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down)">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wipe(down)">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wipe(down)">
                                      <p:cBhvr>
                                        <p:cTn id="43" dur="500"/>
                                        <p:tgtEl>
                                          <p:spTgt spid="4">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000"/>
                                        <p:tgtEl>
                                          <p:spTgt spid="3"/>
                                        </p:tgtEl>
                                      </p:cBhvr>
                                    </p:animEffect>
                                    <p:anim calcmode="lin" valueType="num">
                                      <p:cBhvr>
                                        <p:cTn id="49" dur="2000" fill="hold"/>
                                        <p:tgtEl>
                                          <p:spTgt spid="3"/>
                                        </p:tgtEl>
                                        <p:attrNameLst>
                                          <p:attrName>ppt_w</p:attrName>
                                        </p:attrNameLst>
                                      </p:cBhvr>
                                      <p:tavLst>
                                        <p:tav tm="0" fmla="#ppt_w*sin(2.5*pi*$)">
                                          <p:val>
                                            <p:fltVal val="0"/>
                                          </p:val>
                                        </p:tav>
                                        <p:tav tm="100000">
                                          <p:val>
                                            <p:fltVal val="1"/>
                                          </p:val>
                                        </p:tav>
                                      </p:tavLst>
                                    </p:anim>
                                    <p:anim calcmode="lin" valueType="num">
                                      <p:cBhvr>
                                        <p:cTn id="5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theme/theme1.xml><?xml version="1.0" encoding="utf-8"?>
<a:theme xmlns:a="http://schemas.openxmlformats.org/drawingml/2006/main" name="IFMetall-OfficeTema">
  <a:themeElements>
    <a:clrScheme name="IFMetall">
      <a:dk1>
        <a:sysClr val="windowText" lastClr="000000"/>
      </a:dk1>
      <a:lt1>
        <a:sysClr val="window" lastClr="FFFFFF"/>
      </a:lt1>
      <a:dk2>
        <a:srgbClr val="122F44"/>
      </a:dk2>
      <a:lt2>
        <a:srgbClr val="FFFFFF"/>
      </a:lt2>
      <a:accent1>
        <a:srgbClr val="DA1A35"/>
      </a:accent1>
      <a:accent2>
        <a:srgbClr val="ED7308"/>
      </a:accent2>
      <a:accent3>
        <a:srgbClr val="ACC714"/>
      </a:accent3>
      <a:accent4>
        <a:srgbClr val="70C7DB"/>
      </a:accent4>
      <a:accent5>
        <a:srgbClr val="3B4951"/>
      </a:accent5>
      <a:accent6>
        <a:srgbClr val="0C202D"/>
      </a:accent6>
      <a:hlink>
        <a:srgbClr val="70C7DB"/>
      </a:hlink>
      <a:folHlink>
        <a:srgbClr val="DA1A35"/>
      </a:folHlink>
    </a:clrScheme>
    <a:fontScheme name="IFMetall">
      <a:majorFont>
        <a:latin typeface="Roboto Condensed Medium"/>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 Metall mall 2022 220601.potx" id="{CEBE8F2B-4B16-444A-8220-308DA6671E08}" vid="{2E1E2AEA-4BC6-4D4A-BF6D-129F945F7A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IFMetall</Template>
  <TotalTime>142</TotalTime>
  <Words>1272</Words>
  <Application>Microsoft Office PowerPoint</Application>
  <PresentationFormat>Bredbild</PresentationFormat>
  <Paragraphs>167</Paragraphs>
  <Slides>15</Slides>
  <Notes>13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Arial</vt:lpstr>
      <vt:lpstr>Calibri</vt:lpstr>
      <vt:lpstr>Gill Sans</vt:lpstr>
      <vt:lpstr>Roboto</vt:lpstr>
      <vt:lpstr>Roboto Condensed</vt:lpstr>
      <vt:lpstr>Roboto Condensed Medium</vt:lpstr>
      <vt:lpstr>Times New Roman</vt:lpstr>
      <vt:lpstr>IFMetall-OfficeTema</vt:lpstr>
      <vt:lpstr>Vad är IF Metall?  Varför behövs facket?</vt:lpstr>
      <vt:lpstr>Vad är ett fackförbund?</vt:lpstr>
      <vt:lpstr>Kollektivavtal</vt:lpstr>
      <vt:lpstr>Kollektivavtal</vt:lpstr>
      <vt:lpstr>Kollektivavtal</vt:lpstr>
      <vt:lpstr>Medlemskap och avtal ger mer</vt:lpstr>
      <vt:lpstr>Försäkringar</vt:lpstr>
      <vt:lpstr>Avtalsförsäkringar</vt:lpstr>
      <vt:lpstr>Medlemsförsäkringar</vt:lpstr>
      <vt:lpstr>Lokal information</vt:lpstr>
      <vt:lpstr>Vad innebär ett medlemskap?</vt:lpstr>
      <vt:lpstr>PowerPoint-presentation</vt:lpstr>
      <vt:lpstr>Du som medlem kan påverka hela IF Metall</vt:lpstr>
      <vt:lpstr>PowerPoint-presentation</vt:lpstr>
      <vt:lpstr>PowerPoint-presentation</vt:lpstr>
    </vt:vector>
  </TitlesOfParts>
  <Company>IF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är IF Metall?  Varför behövs facket?</dc:title>
  <dc:creator>Simon Ryndal</dc:creator>
  <cp:keywords>IF Metall;Powerpoint;Mallar</cp:keywords>
  <cp:lastModifiedBy>Stefan Gustafsson</cp:lastModifiedBy>
  <cp:revision>13</cp:revision>
  <dcterms:created xsi:type="dcterms:W3CDTF">2023-10-15T14:43:08Z</dcterms:created>
  <dcterms:modified xsi:type="dcterms:W3CDTF">2024-03-14T14:26:00Z</dcterms:modified>
</cp:coreProperties>
</file>